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71" r:id="rId3"/>
    <p:sldId id="270" r:id="rId4"/>
    <p:sldId id="276" r:id="rId5"/>
    <p:sldId id="277" r:id="rId6"/>
    <p:sldId id="282" r:id="rId7"/>
  </p:sldIdLst>
  <p:sldSz cx="12192000" cy="6858000"/>
  <p:notesSz cx="6858000" cy="9144000"/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42B1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vadinimo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Antrinis pavadinima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lt-LT" smtClean="0"/>
              <a:t>Spustelėję redag. ruoš. paantrš. stilių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9DD6E-BDE0-4BC3-A6BA-71FC85F43FDC}" type="datetimeFigureOut">
              <a:rPr lang="lt-LT" smtClean="0"/>
              <a:t>2017-03-04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6D1A3-FDE4-4C0E-86AA-4F981B95AE6E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6813701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9DD6E-BDE0-4BC3-A6BA-71FC85F43FDC}" type="datetimeFigureOut">
              <a:rPr lang="lt-LT" smtClean="0"/>
              <a:t>2017-03-04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6D1A3-FDE4-4C0E-86AA-4F981B95AE6E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9094849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us pavadinima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9DD6E-BDE0-4BC3-A6BA-71FC85F43FDC}" type="datetimeFigureOut">
              <a:rPr lang="lt-LT" smtClean="0"/>
              <a:t>2017-03-04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6D1A3-FDE4-4C0E-86AA-4F981B95AE6E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9555751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9DD6E-BDE0-4BC3-A6BA-71FC85F43FDC}" type="datetimeFigureOut">
              <a:rPr lang="lt-LT" smtClean="0"/>
              <a:t>2017-03-04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6D1A3-FDE4-4C0E-86AA-4F981B95AE6E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952268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kcijos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9DD6E-BDE0-4BC3-A6BA-71FC85F43FDC}" type="datetimeFigureOut">
              <a:rPr lang="lt-LT" smtClean="0"/>
              <a:t>2017-03-04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6D1A3-FDE4-4C0E-86AA-4F981B95AE6E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4509839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9DD6E-BDE0-4BC3-A6BA-71FC85F43FDC}" type="datetimeFigureOut">
              <a:rPr lang="lt-LT" smtClean="0"/>
              <a:t>2017-03-04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6D1A3-FDE4-4C0E-86AA-4F981B95AE6E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9071210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5" name="Teksto vietos rezervavimo ženklas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6" name="Turinio vietos rezervavimo ženklas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7" name="Datos vietos rezervavimo ženklas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9DD6E-BDE0-4BC3-A6BA-71FC85F43FDC}" type="datetimeFigureOut">
              <a:rPr lang="lt-LT" smtClean="0"/>
              <a:t>2017-03-04</a:t>
            </a:fld>
            <a:endParaRPr lang="lt-LT"/>
          </a:p>
        </p:txBody>
      </p:sp>
      <p:sp>
        <p:nvSpPr>
          <p:cNvPr id="8" name="Poraštės vietos rezervavimo ženklas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9" name="Skaidrės numerio vietos rezervavimo ženklas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6D1A3-FDE4-4C0E-86AA-4F981B95AE6E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1551710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Datos vietos rezervavimo ženklas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9DD6E-BDE0-4BC3-A6BA-71FC85F43FDC}" type="datetimeFigureOut">
              <a:rPr lang="lt-LT" smtClean="0"/>
              <a:t>2017-03-04</a:t>
            </a:fld>
            <a:endParaRPr lang="lt-LT"/>
          </a:p>
        </p:txBody>
      </p:sp>
      <p:sp>
        <p:nvSpPr>
          <p:cNvPr id="4" name="Poraštės vietos rezervavimo ženklas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Skaidrės numerio vietos rezervavimo ženklas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6D1A3-FDE4-4C0E-86AA-4F981B95AE6E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1431327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os vietos rezervavimo ženklas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9DD6E-BDE0-4BC3-A6BA-71FC85F43FDC}" type="datetimeFigureOut">
              <a:rPr lang="lt-LT" smtClean="0"/>
              <a:t>2017-03-04</a:t>
            </a:fld>
            <a:endParaRPr lang="lt-LT"/>
          </a:p>
        </p:txBody>
      </p:sp>
      <p:sp>
        <p:nvSpPr>
          <p:cNvPr id="3" name="Poraštės vietos rezervavimo ženklas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6D1A3-FDE4-4C0E-86AA-4F981B95AE6E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7413760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9DD6E-BDE0-4BC3-A6BA-71FC85F43FDC}" type="datetimeFigureOut">
              <a:rPr lang="lt-LT" smtClean="0"/>
              <a:t>2017-03-04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6D1A3-FDE4-4C0E-86AA-4F981B95AE6E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9037004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Paveikslėlio vietos rezervavimo ženklas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t-LT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9DD6E-BDE0-4BC3-A6BA-71FC85F43FDC}" type="datetimeFigureOut">
              <a:rPr lang="lt-LT" smtClean="0"/>
              <a:t>2017-03-04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6D1A3-FDE4-4C0E-86AA-4F981B95AE6E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056199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o vietos rezervavimo ženkla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99DD6E-BDE0-4BC3-A6BA-71FC85F43FDC}" type="datetimeFigureOut">
              <a:rPr lang="lt-LT" smtClean="0"/>
              <a:t>2017-03-04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F6D1A3-FDE4-4C0E-86AA-4F981B95AE6E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8994973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t-L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Vaizdo rezultatas pagal užklausą „pragaro vartai“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tačiakampis 1"/>
          <p:cNvSpPr/>
          <p:nvPr/>
        </p:nvSpPr>
        <p:spPr>
          <a:xfrm>
            <a:off x="2777543" y="1011599"/>
            <a:ext cx="6096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lt-LT" sz="7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Ką veiksi</a:t>
            </a:r>
            <a:r>
              <a:rPr lang="lt-LT" sz="72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 </a:t>
            </a:r>
          </a:p>
          <a:p>
            <a:pPr algn="ctr"/>
            <a:r>
              <a:rPr lang="lt-LT" sz="7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PRAGARE</a:t>
            </a:r>
            <a:endParaRPr lang="lt-LT" sz="7200" dirty="0"/>
          </a:p>
        </p:txBody>
      </p:sp>
    </p:spTree>
    <p:extLst>
      <p:ext uri="{BB962C8B-B14F-4D97-AF65-F5344CB8AC3E}">
        <p14:creationId xmlns:p14="http://schemas.microsoft.com/office/powerpoint/2010/main" val="2115980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Vaizdo rezultatas pagal užklausą „pragaro vartai“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tačiakampis 1"/>
          <p:cNvSpPr/>
          <p:nvPr/>
        </p:nvSpPr>
        <p:spPr>
          <a:xfrm>
            <a:off x="253284" y="264623"/>
            <a:ext cx="766722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t-LT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1. PRAGARAS yra REALI VIETA.</a:t>
            </a:r>
            <a:endParaRPr lang="lt-LT" sz="3200" dirty="0"/>
          </a:p>
        </p:txBody>
      </p:sp>
      <p:sp>
        <p:nvSpPr>
          <p:cNvPr id="3" name="Stačiakampis 2"/>
          <p:cNvSpPr/>
          <p:nvPr/>
        </p:nvSpPr>
        <p:spPr>
          <a:xfrm>
            <a:off x="291922" y="990324"/>
            <a:ext cx="1132482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t-LT" sz="2800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Ir </a:t>
            </a:r>
            <a:r>
              <a:rPr lang="lt-LT" sz="2800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štai elgeta mirė ir buvo angelų nuneštas į Abraomo prieglobstį. Mirė ir turtuolis ir buvo palaidotas. Kentėdamas pragare, jis pakėlė akis ir iš tolo pamatė Abraomą ir jo prieglobstyje </a:t>
            </a:r>
            <a:r>
              <a:rPr lang="lt-LT" sz="2800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Lozorių </a:t>
            </a:r>
            <a:r>
              <a:rPr lang="lt-LT" sz="2800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lt-LT" sz="2800" i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Lk</a:t>
            </a:r>
            <a:r>
              <a:rPr lang="lt-LT" sz="2800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16, 22-23).</a:t>
            </a:r>
            <a:endParaRPr lang="lt-LT" sz="2800" i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tačiakampis 4"/>
          <p:cNvSpPr/>
          <p:nvPr/>
        </p:nvSpPr>
        <p:spPr>
          <a:xfrm>
            <a:off x="330557" y="2587304"/>
            <a:ext cx="11196034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t-LT" sz="2800" b="0" i="1" dirty="0" smtClean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Kai </a:t>
            </a:r>
            <a:r>
              <a:rPr lang="lt-LT" sz="2800" b="0" i="1" dirty="0" smtClean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tik jis baigė kalbėti, žemė prasiskyrė po jų kojomis ir atsivėrusi prarijo juos su jų palapinėmis, žmonėmis ir visu lobiu. Jie gyvi nugrimzdo į mirusiųjų buveinę, ir žemė apdengė juos, ir jie buvo išnaikinti iš </a:t>
            </a:r>
            <a:r>
              <a:rPr lang="lt-LT" sz="2800" b="0" i="1" dirty="0" smtClean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susirinkusiųjų </a:t>
            </a:r>
            <a:r>
              <a:rPr lang="lt-LT" sz="2800" b="0" i="1" dirty="0" smtClean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lt-LT" sz="2800" b="0" i="1" dirty="0" err="1" smtClean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Sk</a:t>
            </a:r>
            <a:r>
              <a:rPr lang="lt-LT" sz="2800" b="0" i="1" dirty="0" smtClean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16, 31-33).</a:t>
            </a:r>
            <a:endParaRPr lang="lt-LT" sz="2800" i="1" dirty="0"/>
          </a:p>
        </p:txBody>
      </p:sp>
      <p:sp>
        <p:nvSpPr>
          <p:cNvPr id="6" name="Stačiakampis 5"/>
          <p:cNvSpPr/>
          <p:nvPr/>
        </p:nvSpPr>
        <p:spPr>
          <a:xfrm>
            <a:off x="330557" y="4535392"/>
            <a:ext cx="1110588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t-LT" sz="2800" b="0" i="1" dirty="0" smtClean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Bet </a:t>
            </a:r>
            <a:r>
              <a:rPr lang="lt-LT" sz="2800" b="0" i="1" dirty="0" smtClean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tu esi nublokštas į pragarą, į giliausią </a:t>
            </a:r>
            <a:r>
              <a:rPr lang="lt-LT" sz="2800" b="0" i="1" dirty="0" smtClean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bedugnę </a:t>
            </a:r>
            <a:r>
              <a:rPr lang="lt-LT" sz="2800" b="0" i="1" dirty="0" smtClean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(</a:t>
            </a:r>
            <a:r>
              <a:rPr lang="lt-LT" sz="2800" b="0" i="1" dirty="0" err="1" smtClean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Iz</a:t>
            </a:r>
            <a:r>
              <a:rPr lang="lt-LT" sz="2800" b="0" i="1" dirty="0" smtClean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 14, 15).</a:t>
            </a:r>
            <a:endParaRPr lang="lt-LT" sz="2800" i="1" dirty="0"/>
          </a:p>
        </p:txBody>
      </p:sp>
      <p:sp>
        <p:nvSpPr>
          <p:cNvPr id="7" name="Stačiakampis 6"/>
          <p:cNvSpPr/>
          <p:nvPr/>
        </p:nvSpPr>
        <p:spPr>
          <a:xfrm>
            <a:off x="317678" y="5787807"/>
            <a:ext cx="11724067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t-LT" sz="2800" b="0" i="1" dirty="0" smtClean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Kaip </a:t>
            </a:r>
            <a:r>
              <a:rPr lang="lt-LT" sz="2800" b="0" i="1" dirty="0" err="1" smtClean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Jona</a:t>
            </a:r>
            <a:r>
              <a:rPr lang="lt-LT" sz="2800" b="0" i="1" dirty="0" smtClean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 išbuvo tris dienas ir tris naktis banginio pilve, taip ir Žmogaus Sūnus išbus tris dienas ir tris naktis žemės </a:t>
            </a:r>
            <a:r>
              <a:rPr lang="lt-LT" sz="2800" b="0" i="1" dirty="0" smtClean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širdyje</a:t>
            </a:r>
            <a:r>
              <a:rPr lang="lt-LT" sz="2800" i="1" dirty="0">
                <a:solidFill>
                  <a:schemeClr val="bg1"/>
                </a:solidFill>
                <a:latin typeface="Arial" panose="020B0604020202020204" pitchFamily="34" charset="0"/>
              </a:rPr>
              <a:t> </a:t>
            </a:r>
            <a:r>
              <a:rPr lang="lt-LT" sz="2800" b="0" i="1" dirty="0" smtClean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(Mt </a:t>
            </a:r>
            <a:r>
              <a:rPr lang="lt-LT" sz="2800" b="0" i="1" dirty="0" smtClean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12, 40). </a:t>
            </a:r>
            <a:endParaRPr lang="lt-LT" sz="280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1949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Vaizdo rezultatas pagal užklausą „pragaro vartai“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tačiakampis 1"/>
          <p:cNvSpPr/>
          <p:nvPr/>
        </p:nvSpPr>
        <p:spPr>
          <a:xfrm>
            <a:off x="253284" y="225988"/>
            <a:ext cx="766722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t-LT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2</a:t>
            </a:r>
            <a:r>
              <a:rPr lang="lt-LT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. PRAGARAS yra KANČIŲ VIETA.</a:t>
            </a:r>
            <a:endParaRPr lang="lt-LT" sz="3200" dirty="0"/>
          </a:p>
        </p:txBody>
      </p:sp>
      <p:sp>
        <p:nvSpPr>
          <p:cNvPr id="3" name="Stačiakampis 2"/>
          <p:cNvSpPr/>
          <p:nvPr/>
        </p:nvSpPr>
        <p:spPr>
          <a:xfrm>
            <a:off x="279041" y="893836"/>
            <a:ext cx="1123467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t-LT" sz="2800" b="0" i="1" dirty="0" smtClean="0">
                <a:solidFill>
                  <a:schemeClr val="bg1"/>
                </a:solidFill>
                <a:latin typeface="Arial" panose="020B0604020202020204" pitchFamily="34" charset="0"/>
              </a:rPr>
              <a:t>Jis </a:t>
            </a:r>
            <a:r>
              <a:rPr lang="lt-LT" sz="2800" b="0" i="1" dirty="0" smtClean="0">
                <a:solidFill>
                  <a:schemeClr val="bg1"/>
                </a:solidFill>
                <a:latin typeface="Arial" panose="020B0604020202020204" pitchFamily="34" charset="0"/>
              </a:rPr>
              <a:t>ėmė šaukti: ‘Tėve Abraomai, pasigailėk manęs! Atsiųsk Lozorių, kad, suvilgęs vandenyje piršto galą, atvėsintų man liežuvį, nes baisiai kenčiu šioje liepsnoje’ (</a:t>
            </a:r>
            <a:r>
              <a:rPr lang="lt-LT" sz="2800" b="0" i="1" dirty="0" err="1" smtClean="0">
                <a:solidFill>
                  <a:schemeClr val="bg1"/>
                </a:solidFill>
                <a:latin typeface="Arial" panose="020B0604020202020204" pitchFamily="34" charset="0"/>
              </a:rPr>
              <a:t>Lk</a:t>
            </a:r>
            <a:r>
              <a:rPr lang="lt-LT" sz="2800" b="0" i="1" dirty="0" smtClean="0">
                <a:solidFill>
                  <a:schemeClr val="bg1"/>
                </a:solidFill>
                <a:latin typeface="Arial" panose="020B0604020202020204" pitchFamily="34" charset="0"/>
              </a:rPr>
              <a:t> 16, 24).</a:t>
            </a:r>
            <a:endParaRPr lang="lt-LT" sz="2800" i="1" dirty="0">
              <a:solidFill>
                <a:schemeClr val="bg1"/>
              </a:solidFill>
            </a:endParaRPr>
          </a:p>
        </p:txBody>
      </p:sp>
      <p:sp>
        <p:nvSpPr>
          <p:cNvPr id="5" name="Stačiakampis 4"/>
          <p:cNvSpPr/>
          <p:nvPr/>
        </p:nvSpPr>
        <p:spPr>
          <a:xfrm>
            <a:off x="304800" y="2365196"/>
            <a:ext cx="1136346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t-LT" sz="2800" b="0" i="1" dirty="0" smtClean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Žmogaus </a:t>
            </a:r>
            <a:r>
              <a:rPr lang="lt-LT" sz="2800" b="0" i="1" dirty="0" smtClean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Sūnus išsiųs savo angelus, tie išrankios iš Jo karalystės visus </a:t>
            </a:r>
            <a:r>
              <a:rPr lang="lt-LT" sz="2800" b="0" i="1" dirty="0" err="1" smtClean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papiktinimus</a:t>
            </a:r>
            <a:r>
              <a:rPr lang="lt-LT" sz="2800" b="0" i="1" dirty="0" smtClean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bei piktadarius ir įmes juos į ugnies krosnį. Ten </a:t>
            </a:r>
          </a:p>
          <a:p>
            <a:r>
              <a:rPr lang="lt-LT" sz="2800" b="0" i="1" dirty="0" smtClean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bus verksmas ir dantų </a:t>
            </a:r>
            <a:r>
              <a:rPr lang="lt-LT" sz="2800" b="0" i="1" dirty="0" smtClean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griežimas </a:t>
            </a:r>
            <a:r>
              <a:rPr lang="lt-LT" sz="2800" b="0" i="1" dirty="0" smtClean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(Mt 13, 41-42).</a:t>
            </a:r>
            <a:r>
              <a:rPr lang="lt-LT" sz="2800" b="0" i="0" dirty="0" smtClean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lt-LT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tačiakampis 5"/>
          <p:cNvSpPr/>
          <p:nvPr/>
        </p:nvSpPr>
        <p:spPr>
          <a:xfrm>
            <a:off x="343437" y="3907494"/>
            <a:ext cx="11505127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t-LT" sz="2800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lt-LT" sz="2800" b="0" i="1" dirty="0" smtClean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et </a:t>
            </a:r>
            <a:r>
              <a:rPr lang="lt-LT" sz="2800" b="0" i="1" dirty="0" smtClean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Abraomas atsakė: ‘Atsimink, sūnau, kad tu gyvendamas atsiėmei savo gėrybes, o Lozorius – tik nelaimes. Todėl jis susilaukė paguodos, o tu </a:t>
            </a:r>
            <a:r>
              <a:rPr lang="lt-LT" sz="2800" b="0" i="1" dirty="0" smtClean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kenti</a:t>
            </a:r>
            <a:r>
              <a:rPr lang="lt-LT" sz="28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t-LT" sz="2800" b="0" i="1" dirty="0" smtClean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lt-LT" sz="2800" b="0" i="1" dirty="0" err="1" smtClean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Lk</a:t>
            </a:r>
            <a:r>
              <a:rPr lang="lt-LT" sz="2800" b="0" i="1" dirty="0" smtClean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t-LT" sz="2800" b="0" i="1" dirty="0" smtClean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16, 25). </a:t>
            </a:r>
            <a:endParaRPr lang="lt-LT" sz="2800" i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Stačiakampis 6"/>
          <p:cNvSpPr/>
          <p:nvPr/>
        </p:nvSpPr>
        <p:spPr>
          <a:xfrm>
            <a:off x="369194" y="5382853"/>
            <a:ext cx="11093003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t-LT" sz="2800" b="0" i="1" dirty="0" smtClean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Tas </a:t>
            </a:r>
            <a:r>
              <a:rPr lang="lt-LT" sz="2800" b="0" i="1" dirty="0" smtClean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vėl tarė: ‘Tai meldžiu tave, tėve, nusiųsk jį bent į mano tėvo namus, nes aš turiu penkis brolius. Teįspėja juos, kad ir jie nepatektų į šią kančių vietą’ (</a:t>
            </a:r>
            <a:r>
              <a:rPr lang="lt-LT" sz="2800" b="0" i="1" dirty="0" err="1" smtClean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Lk</a:t>
            </a:r>
            <a:r>
              <a:rPr lang="lt-LT" sz="2800" b="0" i="1" dirty="0" smtClean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16, 27-28).</a:t>
            </a:r>
            <a:endParaRPr lang="lt-LT" sz="2800" i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6846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Vaizdo rezultatas pagal užklausą „pragaro vartai“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tačiakampis 1"/>
          <p:cNvSpPr/>
          <p:nvPr/>
        </p:nvSpPr>
        <p:spPr>
          <a:xfrm>
            <a:off x="214647" y="225988"/>
            <a:ext cx="871041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t-LT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3. PRAGARAS yra NELAISVĖS VIETA.</a:t>
            </a:r>
            <a:endParaRPr lang="lt-LT" sz="3200" dirty="0"/>
          </a:p>
        </p:txBody>
      </p:sp>
      <p:sp>
        <p:nvSpPr>
          <p:cNvPr id="5" name="Stačiakampis 4"/>
          <p:cNvSpPr/>
          <p:nvPr/>
        </p:nvSpPr>
        <p:spPr>
          <a:xfrm>
            <a:off x="330558" y="2390954"/>
            <a:ext cx="1136346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t-LT" sz="2800" b="0" i="0" dirty="0" smtClean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lt-LT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tačiakampis 3"/>
          <p:cNvSpPr/>
          <p:nvPr/>
        </p:nvSpPr>
        <p:spPr>
          <a:xfrm>
            <a:off x="227527" y="945352"/>
            <a:ext cx="1169831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t-LT" sz="2800" b="0" i="1" dirty="0" smtClean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Be </a:t>
            </a:r>
            <a:r>
              <a:rPr lang="lt-LT" sz="2800" b="0" i="1" dirty="0" smtClean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to, mus nuo jūsų skiria milžiniška praraja, ir niekas iš čia panorėjęs negali nueiti pas jus, nei iš ten persikelti pas mus’ (</a:t>
            </a:r>
            <a:r>
              <a:rPr lang="lt-LT" sz="2800" b="0" i="1" dirty="0" err="1" smtClean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Lk</a:t>
            </a:r>
            <a:r>
              <a:rPr lang="lt-LT" sz="2800" b="0" i="1" dirty="0" smtClean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 16, 26).</a:t>
            </a:r>
            <a:r>
              <a:rPr lang="lt-LT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</a:t>
            </a:r>
            <a:endParaRPr lang="lt-LT" dirty="0"/>
          </a:p>
        </p:txBody>
      </p:sp>
      <p:sp>
        <p:nvSpPr>
          <p:cNvPr id="10" name="Stačiakampis 9"/>
          <p:cNvSpPr/>
          <p:nvPr/>
        </p:nvSpPr>
        <p:spPr>
          <a:xfrm>
            <a:off x="287627" y="3170022"/>
            <a:ext cx="11007146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t-LT" sz="2800" b="0" i="1" dirty="0" smtClean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Jis </a:t>
            </a:r>
            <a:r>
              <a:rPr lang="lt-LT" sz="2800" b="0" i="1" dirty="0" smtClean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nutvėrė slibiną – senąją gyvatę, kuri yra Velnias ir Šėtonas, –surišo jį tūkstančiui metų ir įmetė į </a:t>
            </a:r>
            <a:r>
              <a:rPr lang="lt-LT" sz="2800" b="0" i="1" dirty="0" err="1" smtClean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bedungę</a:t>
            </a:r>
            <a:r>
              <a:rPr lang="lt-LT" sz="2800" b="0" i="1" dirty="0" smtClean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užrakino ją ir iš viršaus užantspaudavo, kad nebegalėtų daugiau suvedžioti tautų, kol pasibaigs tūkstantis metų. Po to jis turės būti atrištas trumpam </a:t>
            </a:r>
            <a:r>
              <a:rPr lang="lt-LT" sz="2800" b="0" i="1" dirty="0" smtClean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laikui </a:t>
            </a:r>
            <a:r>
              <a:rPr lang="lt-LT" sz="2800" b="0" i="1" dirty="0" smtClean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lt-LT" sz="2800" b="0" i="1" dirty="0" err="1" smtClean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Apr</a:t>
            </a:r>
            <a:r>
              <a:rPr lang="lt-LT" sz="2800" b="0" i="1" dirty="0" smtClean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20, 2-3).</a:t>
            </a:r>
            <a:r>
              <a:rPr lang="lt-LT" sz="2800" b="0" i="0" dirty="0" smtClean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lt-LT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Stačiakampis 10"/>
          <p:cNvSpPr/>
          <p:nvPr/>
        </p:nvSpPr>
        <p:spPr>
          <a:xfrm>
            <a:off x="240404" y="2040056"/>
            <a:ext cx="1171118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t-LT" sz="2800" i="1" dirty="0" smtClean="0">
                <a:solidFill>
                  <a:schemeClr val="bg1"/>
                </a:solidFill>
                <a:latin typeface="Arial" panose="020B0604020202020204" pitchFamily="34" charset="0"/>
              </a:rPr>
              <a:t>D</a:t>
            </a:r>
            <a:r>
              <a:rPr lang="lt-LT" sz="2800" b="0" i="1" dirty="0" smtClean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ievas </a:t>
            </a:r>
            <a:r>
              <a:rPr lang="lt-LT" sz="2800" b="0" i="1" dirty="0" smtClean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nepagailėjo nusidėjusių angelų, bet surišo juos tamsos raiščiais giliausiose pragaro gelmėse, kur laiko juos </a:t>
            </a:r>
            <a:r>
              <a:rPr lang="lt-LT" sz="2800" b="0" i="1" dirty="0" smtClean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teismui (2 </a:t>
            </a:r>
            <a:r>
              <a:rPr lang="lt-LT" sz="2800" b="0" i="1" dirty="0" err="1" smtClean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Pt</a:t>
            </a:r>
            <a:r>
              <a:rPr lang="lt-LT" sz="2800" b="0" i="1" dirty="0" smtClean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 2, 4).</a:t>
            </a:r>
            <a:endParaRPr lang="lt-LT" sz="2800" i="1" dirty="0">
              <a:solidFill>
                <a:schemeClr val="bg1"/>
              </a:solidFill>
            </a:endParaRPr>
          </a:p>
        </p:txBody>
      </p:sp>
      <p:sp>
        <p:nvSpPr>
          <p:cNvPr id="12" name="Stačiakampis 11"/>
          <p:cNvSpPr/>
          <p:nvPr/>
        </p:nvSpPr>
        <p:spPr>
          <a:xfrm>
            <a:off x="279042" y="5787808"/>
            <a:ext cx="12123313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t-LT" sz="2800" b="0" i="1" dirty="0" smtClean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Tada </a:t>
            </a:r>
            <a:r>
              <a:rPr lang="lt-LT" sz="2800" b="0" i="1" dirty="0" smtClean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Jis prabils ir į stovinčius kairėje: ‘Eikite šalin nuo manęs, prakeiktieji, </a:t>
            </a:r>
          </a:p>
          <a:p>
            <a:r>
              <a:rPr lang="lt-LT" sz="2800" b="0" i="1" dirty="0" smtClean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į amžinąją ugnį, kuri paruošta velniui ir jo angelams</a:t>
            </a:r>
            <a:r>
              <a:rPr lang="lt-LT" sz="2800" b="0" i="1" dirty="0" smtClean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! (</a:t>
            </a:r>
            <a:r>
              <a:rPr lang="lt-LT" sz="2800" b="0" i="1" dirty="0" smtClean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Mt 25, 41).</a:t>
            </a:r>
            <a:r>
              <a:rPr lang="lt-LT" sz="2800" b="0" i="0" dirty="0" smtClean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 </a:t>
            </a:r>
            <a:endParaRPr lang="lt-LT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4808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Vaizdo rezultatas pagal užklausą „pragaro vartai“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tačiakampis 1"/>
          <p:cNvSpPr/>
          <p:nvPr/>
        </p:nvSpPr>
        <p:spPr>
          <a:xfrm>
            <a:off x="317678" y="316140"/>
            <a:ext cx="766722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t-LT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4</a:t>
            </a:r>
            <a:r>
              <a:rPr lang="lt-LT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. PRAGARAS yra AMŽINA VIETA.</a:t>
            </a:r>
            <a:endParaRPr lang="lt-LT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Stačiakampis 4"/>
          <p:cNvSpPr/>
          <p:nvPr/>
        </p:nvSpPr>
        <p:spPr>
          <a:xfrm>
            <a:off x="330558" y="2390954"/>
            <a:ext cx="1136346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t-LT" sz="2800" b="0" i="0" dirty="0" smtClean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lt-LT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tačiakampis 3"/>
          <p:cNvSpPr/>
          <p:nvPr/>
        </p:nvSpPr>
        <p:spPr>
          <a:xfrm>
            <a:off x="240406" y="1099898"/>
            <a:ext cx="1169831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lt-LT" dirty="0"/>
          </a:p>
        </p:txBody>
      </p:sp>
      <p:sp>
        <p:nvSpPr>
          <p:cNvPr id="8" name="Stačiakampis 7"/>
          <p:cNvSpPr/>
          <p:nvPr/>
        </p:nvSpPr>
        <p:spPr>
          <a:xfrm>
            <a:off x="291921" y="2835172"/>
            <a:ext cx="11402097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t-LT" sz="2800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lt-LT" sz="2800" b="0" i="1" dirty="0" smtClean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as </a:t>
            </a:r>
            <a:r>
              <a:rPr lang="lt-LT" sz="2800" b="0" i="1" dirty="0" smtClean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gers Dievo įniršio vyno, įpilto ir neatmiešto Jo rūstybės taurėje, ir bus kankinamas ugnimi ir siera šventųjų angelų ir Avinėlio akivaizdoje. </a:t>
            </a:r>
            <a:r>
              <a:rPr lang="lt-LT" sz="2800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lt-LT" sz="2800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lt-LT" sz="2800" b="0" i="1" dirty="0" smtClean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Jų kankinimo dūmai kils per amžių amžius, ir jie neturės atilsio nei dieną, nei naktį – tie, kurie garbina žvėrį bei jo atvaizdą ir ima jo </a:t>
            </a:r>
          </a:p>
          <a:p>
            <a:r>
              <a:rPr lang="lt-LT" sz="2800" b="0" i="1" dirty="0" smtClean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vardo </a:t>
            </a:r>
            <a:r>
              <a:rPr lang="lt-LT" sz="2800" b="0" i="1" dirty="0" smtClean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ženklą </a:t>
            </a:r>
            <a:r>
              <a:rPr lang="lt-LT" sz="2800" b="0" i="1" dirty="0" smtClean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lt-LT" sz="2800" b="0" i="1" dirty="0" err="1" smtClean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Apr</a:t>
            </a:r>
            <a:r>
              <a:rPr lang="lt-LT" sz="2800" b="0" i="1" dirty="0" smtClean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14, 10-11).</a:t>
            </a:r>
            <a:endParaRPr lang="lt-LT" sz="2800" i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Stačiakampis 8"/>
          <p:cNvSpPr/>
          <p:nvPr/>
        </p:nvSpPr>
        <p:spPr>
          <a:xfrm>
            <a:off x="266163" y="2152798"/>
            <a:ext cx="1208467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t-LT" sz="2800" i="1" dirty="0" smtClean="0">
                <a:solidFill>
                  <a:schemeClr val="bg1"/>
                </a:solidFill>
                <a:latin typeface="Arial" panose="020B0604020202020204" pitchFamily="34" charset="0"/>
              </a:rPr>
              <a:t>Ir</a:t>
            </a:r>
            <a:r>
              <a:rPr lang="lt-LT" sz="2800" b="0" i="1" dirty="0" smtClean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lt-LT" sz="2800" b="0" i="1" dirty="0" smtClean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šitie eis į amžinąjį kentėjimą, o teisieji į amžinąjį </a:t>
            </a:r>
            <a:r>
              <a:rPr lang="lt-LT" sz="2800" b="0" i="1" dirty="0" smtClean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gyvenimą </a:t>
            </a:r>
            <a:r>
              <a:rPr lang="lt-LT" sz="2800" b="0" i="1" dirty="0" smtClean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(Mt 25, 46).</a:t>
            </a:r>
            <a:endParaRPr lang="lt-LT" sz="2800" i="1" dirty="0">
              <a:solidFill>
                <a:schemeClr val="bg1"/>
              </a:solidFill>
            </a:endParaRPr>
          </a:p>
        </p:txBody>
      </p:sp>
      <p:sp>
        <p:nvSpPr>
          <p:cNvPr id="3" name="Stačiakampis 2"/>
          <p:cNvSpPr/>
          <p:nvPr/>
        </p:nvSpPr>
        <p:spPr>
          <a:xfrm>
            <a:off x="291920" y="1058095"/>
            <a:ext cx="1091269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t-LT" sz="2800" b="0" i="1" dirty="0" smtClean="0">
                <a:solidFill>
                  <a:schemeClr val="bg1"/>
                </a:solidFill>
                <a:latin typeface="Arial" panose="020B0604020202020204" pitchFamily="34" charset="0"/>
              </a:rPr>
              <a:t>Mirtis </a:t>
            </a:r>
            <a:r>
              <a:rPr lang="lt-LT" sz="2800" b="0" i="1" dirty="0" smtClean="0">
                <a:solidFill>
                  <a:schemeClr val="bg1"/>
                </a:solidFill>
                <a:latin typeface="Arial" panose="020B0604020202020204" pitchFamily="34" charset="0"/>
              </a:rPr>
              <a:t>ir pragaras buvo įmesti į ugnies ežerą. Tai yra antroji </a:t>
            </a:r>
            <a:r>
              <a:rPr lang="lt-LT" sz="2800" b="0" i="1" dirty="0" smtClean="0">
                <a:solidFill>
                  <a:schemeClr val="bg1"/>
                </a:solidFill>
                <a:latin typeface="Arial" panose="020B0604020202020204" pitchFamily="34" charset="0"/>
              </a:rPr>
              <a:t>mirtis</a:t>
            </a:r>
            <a:r>
              <a:rPr lang="lt-LT" sz="2800" i="1" dirty="0">
                <a:solidFill>
                  <a:schemeClr val="bg1"/>
                </a:solidFill>
                <a:latin typeface="Arial" panose="020B0604020202020204" pitchFamily="34" charset="0"/>
              </a:rPr>
              <a:t> </a:t>
            </a:r>
            <a:r>
              <a:rPr lang="lt-LT" sz="2800" b="0" i="1" dirty="0" smtClean="0">
                <a:solidFill>
                  <a:schemeClr val="bg1"/>
                </a:solidFill>
                <a:latin typeface="Arial" panose="020B0604020202020204" pitchFamily="34" charset="0"/>
              </a:rPr>
              <a:t>(</a:t>
            </a:r>
            <a:r>
              <a:rPr lang="lt-LT" sz="2800" b="0" i="1" dirty="0" err="1" smtClean="0">
                <a:solidFill>
                  <a:schemeClr val="bg1"/>
                </a:solidFill>
                <a:latin typeface="Arial" panose="020B0604020202020204" pitchFamily="34" charset="0"/>
              </a:rPr>
              <a:t>Apr</a:t>
            </a:r>
            <a:r>
              <a:rPr lang="lt-LT" sz="2800" b="0" i="1" dirty="0" smtClean="0">
                <a:solidFill>
                  <a:schemeClr val="bg1"/>
                </a:solidFill>
                <a:latin typeface="Arial" panose="020B0604020202020204" pitchFamily="34" charset="0"/>
              </a:rPr>
              <a:t> </a:t>
            </a:r>
            <a:r>
              <a:rPr lang="lt-LT" sz="2800" b="0" i="1" dirty="0" smtClean="0">
                <a:solidFill>
                  <a:schemeClr val="bg1"/>
                </a:solidFill>
                <a:latin typeface="Arial" panose="020B0604020202020204" pitchFamily="34" charset="0"/>
              </a:rPr>
              <a:t>20, 14).</a:t>
            </a:r>
            <a:r>
              <a:rPr lang="lt-LT" sz="2800" b="0" i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 </a:t>
            </a:r>
            <a:endParaRPr lang="lt-LT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Stačiakampis 5"/>
          <p:cNvSpPr/>
          <p:nvPr/>
        </p:nvSpPr>
        <p:spPr>
          <a:xfrm>
            <a:off x="304803" y="5285707"/>
            <a:ext cx="1155664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t-LT" sz="2800" b="0" i="1" dirty="0" smtClean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Nedorėliai </a:t>
            </a:r>
            <a:r>
              <a:rPr lang="lt-LT" sz="2800" b="0" i="1" dirty="0" smtClean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ir visos tautos, kurios užmiršo Dievą, į mirusiųjų buveinę </a:t>
            </a:r>
            <a:r>
              <a:rPr lang="lt-LT" sz="2800" b="0" i="1" dirty="0" smtClean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eina</a:t>
            </a:r>
            <a:r>
              <a:rPr lang="lt-LT" sz="2800" i="1" dirty="0">
                <a:solidFill>
                  <a:schemeClr val="bg1"/>
                </a:solidFill>
                <a:latin typeface="Arial" panose="020B0604020202020204" pitchFamily="34" charset="0"/>
              </a:rPr>
              <a:t> </a:t>
            </a:r>
            <a:r>
              <a:rPr lang="lt-LT" sz="2800" b="0" i="1" dirty="0" smtClean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(</a:t>
            </a:r>
            <a:r>
              <a:rPr lang="lt-LT" sz="2800" b="0" i="1" dirty="0" err="1" smtClean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Ps</a:t>
            </a:r>
            <a:r>
              <a:rPr lang="lt-LT" sz="2800" b="0" i="1" dirty="0" smtClean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lt-LT" sz="2800" b="0" i="1" dirty="0" smtClean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9, 17).</a:t>
            </a:r>
            <a:endParaRPr lang="lt-LT" sz="2800" i="1" dirty="0">
              <a:solidFill>
                <a:schemeClr val="bg1"/>
              </a:solidFill>
            </a:endParaRPr>
          </a:p>
        </p:txBody>
      </p:sp>
      <p:sp>
        <p:nvSpPr>
          <p:cNvPr id="7" name="Stačiakampis 6"/>
          <p:cNvSpPr/>
          <p:nvPr/>
        </p:nvSpPr>
        <p:spPr>
          <a:xfrm>
            <a:off x="2883205" y="6154961"/>
            <a:ext cx="918552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lt-LT" sz="2800" dirty="0" smtClean="0">
                <a:solidFill>
                  <a:schemeClr val="bg1"/>
                </a:solidFill>
                <a:latin typeface="Arial" panose="020B0604020202020204" pitchFamily="34" charset="0"/>
              </a:rPr>
              <a:t> </a:t>
            </a:r>
            <a:r>
              <a:rPr lang="lt-LT" sz="2800" i="1" dirty="0" smtClean="0">
                <a:solidFill>
                  <a:schemeClr val="bg1"/>
                </a:solidFill>
                <a:latin typeface="Arial" panose="020B0604020202020204" pitchFamily="34" charset="0"/>
              </a:rPr>
              <a:t>P</a:t>
            </a:r>
            <a:r>
              <a:rPr lang="pt-BR" sz="2800" b="0" i="1" dirty="0" smtClean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ragaras ir prapultis niekados </a:t>
            </a:r>
            <a:r>
              <a:rPr lang="pt-BR" sz="2800" b="0" i="1" dirty="0" smtClean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neprisipildo</a:t>
            </a:r>
            <a:r>
              <a:rPr lang="lt-LT" sz="2800" i="1" dirty="0">
                <a:solidFill>
                  <a:schemeClr val="bg1"/>
                </a:solidFill>
                <a:latin typeface="Arial" panose="020B0604020202020204" pitchFamily="34" charset="0"/>
              </a:rPr>
              <a:t> </a:t>
            </a:r>
            <a:r>
              <a:rPr lang="lt-LT" sz="2800" b="0" i="1" dirty="0" smtClean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(Pat </a:t>
            </a:r>
            <a:r>
              <a:rPr lang="lt-LT" sz="2800" b="0" i="1" dirty="0" smtClean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27, 20).</a:t>
            </a:r>
            <a:endParaRPr lang="lt-LT" sz="280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9300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Vaizdo rezultatas pagal užklausą „pragaro vartai“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tačiakampis 2"/>
          <p:cNvSpPr/>
          <p:nvPr/>
        </p:nvSpPr>
        <p:spPr>
          <a:xfrm>
            <a:off x="794197" y="356091"/>
            <a:ext cx="10552091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lt-LT" sz="28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Įeikite pro ankštus vartus, nes erdvūs vartai ir platus kelias veda į pražūtį, ir daug yra juo įeinančių. O ankšti vartai ir siauras kelias veda į gyvenimą, ir tik nedaugelis jį randa (Mt 7, 13-14).</a:t>
            </a:r>
            <a:endParaRPr lang="lt-LT" sz="2800" dirty="0"/>
          </a:p>
        </p:txBody>
      </p:sp>
      <p:sp>
        <p:nvSpPr>
          <p:cNvPr id="4" name="Stačiakampis 3"/>
          <p:cNvSpPr/>
          <p:nvPr/>
        </p:nvSpPr>
        <p:spPr>
          <a:xfrm>
            <a:off x="588135" y="2024009"/>
            <a:ext cx="1079679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lt-LT" sz="2800" i="1" dirty="0">
                <a:solidFill>
                  <a:schemeClr val="bg1"/>
                </a:solidFill>
                <a:latin typeface="Arial" panose="020B0604020202020204" pitchFamily="34" charset="0"/>
              </a:rPr>
              <a:t>Jėzus jam sako: „Aš esu kelias, tiesa ir gyvenimas. Niekas nenueina pas Tėvą kitaip, kaip tik per </a:t>
            </a:r>
            <a:r>
              <a:rPr lang="lt-LT" sz="2800" i="1" dirty="0" smtClean="0">
                <a:solidFill>
                  <a:schemeClr val="bg1"/>
                </a:solidFill>
                <a:latin typeface="Arial" panose="020B0604020202020204" pitchFamily="34" charset="0"/>
              </a:rPr>
              <a:t>mane (</a:t>
            </a:r>
            <a:r>
              <a:rPr lang="lt-LT" sz="2800" i="1" dirty="0">
                <a:solidFill>
                  <a:schemeClr val="bg1"/>
                </a:solidFill>
                <a:latin typeface="Arial" panose="020B0604020202020204" pitchFamily="34" charset="0"/>
              </a:rPr>
              <a:t>J</a:t>
            </a:r>
            <a:r>
              <a:rPr lang="lt-LT" sz="2800" i="1" dirty="0" smtClean="0">
                <a:solidFill>
                  <a:schemeClr val="bg1"/>
                </a:solidFill>
                <a:latin typeface="Arial" panose="020B0604020202020204" pitchFamily="34" charset="0"/>
              </a:rPr>
              <a:t>n 14, 6).</a:t>
            </a:r>
            <a:endParaRPr lang="lt-LT" sz="2800" i="1" dirty="0">
              <a:solidFill>
                <a:schemeClr val="bg1"/>
              </a:solidFill>
            </a:endParaRPr>
          </a:p>
        </p:txBody>
      </p:sp>
      <p:sp>
        <p:nvSpPr>
          <p:cNvPr id="5" name="Stačiakampis 4"/>
          <p:cNvSpPr/>
          <p:nvPr/>
        </p:nvSpPr>
        <p:spPr>
          <a:xfrm>
            <a:off x="1167684" y="3266718"/>
            <a:ext cx="9727841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lt-LT" sz="28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Ir jis tarė Jėzui: „Viešpatie, prisimink mane, kai ateisi į </a:t>
            </a:r>
            <a:endParaRPr lang="lt-LT" sz="2800" i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lt-LT" sz="2800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savo </a:t>
            </a:r>
            <a:r>
              <a:rPr lang="lt-LT" sz="28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karalystę“. </a:t>
            </a:r>
            <a:r>
              <a:rPr lang="lt-LT" sz="2800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Jėzus </a:t>
            </a:r>
            <a:r>
              <a:rPr lang="lt-LT" sz="28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jam atsakė: „Iš tiesų sakau tau: </a:t>
            </a:r>
            <a:endParaRPr lang="lt-LT" sz="2800" i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lt-LT" sz="2800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šiandien </a:t>
            </a:r>
            <a:r>
              <a:rPr lang="lt-LT" sz="28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 manimi būsi rojuje</a:t>
            </a:r>
            <a:r>
              <a:rPr lang="lt-LT" sz="2800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 (</a:t>
            </a:r>
            <a:r>
              <a:rPr lang="lt-LT" sz="2800" i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Lk</a:t>
            </a:r>
            <a:r>
              <a:rPr lang="lt-LT" sz="2800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23, 42-43).</a:t>
            </a:r>
            <a:r>
              <a:rPr lang="lt-LT" sz="28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865947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„Office“ 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414</TotalTime>
  <Words>483</Words>
  <Application>Microsoft Office PowerPoint</Application>
  <PresentationFormat>Plačiaekranė</PresentationFormat>
  <Paragraphs>33</Paragraphs>
  <Slides>6</Slides>
  <Notes>0</Notes>
  <HiddenSlides>0</HiddenSlides>
  <MMClips>0</MMClips>
  <ScaleCrop>false</ScaleCrop>
  <HeadingPairs>
    <vt:vector size="6" baseType="variant">
      <vt:variant>
        <vt:lpstr>Naudojami šriftai</vt:lpstr>
      </vt:variant>
      <vt:variant>
        <vt:i4>4</vt:i4>
      </vt:variant>
      <vt:variant>
        <vt:lpstr>Tema</vt:lpstr>
      </vt:variant>
      <vt:variant>
        <vt:i4>1</vt:i4>
      </vt:variant>
      <vt:variant>
        <vt:lpstr>Skaidrių pavadinimai</vt:lpstr>
      </vt:variant>
      <vt:variant>
        <vt:i4>6</vt:i4>
      </vt:variant>
    </vt:vector>
  </HeadingPairs>
  <TitlesOfParts>
    <vt:vector size="11" baseType="lpstr">
      <vt:lpstr>Arial</vt:lpstr>
      <vt:lpstr>Arial Black</vt:lpstr>
      <vt:lpstr>Calibri</vt:lpstr>
      <vt:lpstr>Calibri Light</vt:lpstr>
      <vt:lpstr>„Office“ tema</vt:lpstr>
      <vt:lpstr>„PowerPoint“ pateiktis</vt:lpstr>
      <vt:lpstr>„PowerPoint“ pateiktis</vt:lpstr>
      <vt:lpstr>„PowerPoint“ pateiktis</vt:lpstr>
      <vt:lpstr>„PowerPoint“ pateiktis</vt:lpstr>
      <vt:lpstr>„PowerPoint“ pateiktis</vt:lpstr>
      <vt:lpstr>„PowerPoint“ pateiktis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„PowerPoint“ pateiktis</dc:title>
  <dc:creator>Gediminas Kapustavicius</dc:creator>
  <cp:lastModifiedBy>Gediminas Kapustavicius</cp:lastModifiedBy>
  <cp:revision>61</cp:revision>
  <dcterms:created xsi:type="dcterms:W3CDTF">2017-03-03T18:20:46Z</dcterms:created>
  <dcterms:modified xsi:type="dcterms:W3CDTF">2017-03-05T00:02:56Z</dcterms:modified>
</cp:coreProperties>
</file>