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1" r:id="rId7"/>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C41F40C7-ACB7-485F-B678-5F77A0F6F78A}" type="datetimeFigureOut">
              <a:rPr lang="lt-LT" smtClean="0"/>
              <a:t>2017-02-26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CEE9DE60-E6CC-4035-9C23-83CCEA0453B8}" type="slidenum">
              <a:rPr lang="lt-LT" smtClean="0"/>
              <a:t>‹#›</a:t>
            </a:fld>
            <a:endParaRPr lang="lt-LT"/>
          </a:p>
        </p:txBody>
      </p:sp>
    </p:spTree>
    <p:extLst>
      <p:ext uri="{BB962C8B-B14F-4D97-AF65-F5344CB8AC3E}">
        <p14:creationId xmlns:p14="http://schemas.microsoft.com/office/powerpoint/2010/main" val="1980191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C41F40C7-ACB7-485F-B678-5F77A0F6F78A}" type="datetimeFigureOut">
              <a:rPr lang="lt-LT" smtClean="0"/>
              <a:t>2017-02-26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CEE9DE60-E6CC-4035-9C23-83CCEA0453B8}" type="slidenum">
              <a:rPr lang="lt-LT" smtClean="0"/>
              <a:t>‹#›</a:t>
            </a:fld>
            <a:endParaRPr lang="lt-LT"/>
          </a:p>
        </p:txBody>
      </p:sp>
    </p:spTree>
    <p:extLst>
      <p:ext uri="{BB962C8B-B14F-4D97-AF65-F5344CB8AC3E}">
        <p14:creationId xmlns:p14="http://schemas.microsoft.com/office/powerpoint/2010/main" val="3834556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C41F40C7-ACB7-485F-B678-5F77A0F6F78A}" type="datetimeFigureOut">
              <a:rPr lang="lt-LT" smtClean="0"/>
              <a:t>2017-02-26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CEE9DE60-E6CC-4035-9C23-83CCEA0453B8}" type="slidenum">
              <a:rPr lang="lt-LT" smtClean="0"/>
              <a:t>‹#›</a:t>
            </a:fld>
            <a:endParaRPr lang="lt-LT"/>
          </a:p>
        </p:txBody>
      </p:sp>
    </p:spTree>
    <p:extLst>
      <p:ext uri="{BB962C8B-B14F-4D97-AF65-F5344CB8AC3E}">
        <p14:creationId xmlns:p14="http://schemas.microsoft.com/office/powerpoint/2010/main" val="2575313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C41F40C7-ACB7-485F-B678-5F77A0F6F78A}" type="datetimeFigureOut">
              <a:rPr lang="lt-LT" smtClean="0"/>
              <a:t>2017-02-26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CEE9DE60-E6CC-4035-9C23-83CCEA0453B8}" type="slidenum">
              <a:rPr lang="lt-LT" smtClean="0"/>
              <a:t>‹#›</a:t>
            </a:fld>
            <a:endParaRPr lang="lt-LT"/>
          </a:p>
        </p:txBody>
      </p:sp>
    </p:spTree>
    <p:extLst>
      <p:ext uri="{BB962C8B-B14F-4D97-AF65-F5344CB8AC3E}">
        <p14:creationId xmlns:p14="http://schemas.microsoft.com/office/powerpoint/2010/main" val="1382860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C41F40C7-ACB7-485F-B678-5F77A0F6F78A}" type="datetimeFigureOut">
              <a:rPr lang="lt-LT" smtClean="0"/>
              <a:t>2017-02-26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CEE9DE60-E6CC-4035-9C23-83CCEA0453B8}" type="slidenum">
              <a:rPr lang="lt-LT" smtClean="0"/>
              <a:t>‹#›</a:t>
            </a:fld>
            <a:endParaRPr lang="lt-LT"/>
          </a:p>
        </p:txBody>
      </p:sp>
    </p:spTree>
    <p:extLst>
      <p:ext uri="{BB962C8B-B14F-4D97-AF65-F5344CB8AC3E}">
        <p14:creationId xmlns:p14="http://schemas.microsoft.com/office/powerpoint/2010/main" val="3839679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C41F40C7-ACB7-485F-B678-5F77A0F6F78A}" type="datetimeFigureOut">
              <a:rPr lang="lt-LT" smtClean="0"/>
              <a:t>2017-02-26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CEE9DE60-E6CC-4035-9C23-83CCEA0453B8}" type="slidenum">
              <a:rPr lang="lt-LT" smtClean="0"/>
              <a:t>‹#›</a:t>
            </a:fld>
            <a:endParaRPr lang="lt-LT"/>
          </a:p>
        </p:txBody>
      </p:sp>
    </p:spTree>
    <p:extLst>
      <p:ext uri="{BB962C8B-B14F-4D97-AF65-F5344CB8AC3E}">
        <p14:creationId xmlns:p14="http://schemas.microsoft.com/office/powerpoint/2010/main" val="374977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C41F40C7-ACB7-485F-B678-5F77A0F6F78A}" type="datetimeFigureOut">
              <a:rPr lang="lt-LT" smtClean="0"/>
              <a:t>2017-02-26</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CEE9DE60-E6CC-4035-9C23-83CCEA0453B8}" type="slidenum">
              <a:rPr lang="lt-LT" smtClean="0"/>
              <a:t>‹#›</a:t>
            </a:fld>
            <a:endParaRPr lang="lt-LT"/>
          </a:p>
        </p:txBody>
      </p:sp>
    </p:spTree>
    <p:extLst>
      <p:ext uri="{BB962C8B-B14F-4D97-AF65-F5344CB8AC3E}">
        <p14:creationId xmlns:p14="http://schemas.microsoft.com/office/powerpoint/2010/main" val="2358818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C41F40C7-ACB7-485F-B678-5F77A0F6F78A}" type="datetimeFigureOut">
              <a:rPr lang="lt-LT" smtClean="0"/>
              <a:t>2017-02-26</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CEE9DE60-E6CC-4035-9C23-83CCEA0453B8}" type="slidenum">
              <a:rPr lang="lt-LT" smtClean="0"/>
              <a:t>‹#›</a:t>
            </a:fld>
            <a:endParaRPr lang="lt-LT"/>
          </a:p>
        </p:txBody>
      </p:sp>
    </p:spTree>
    <p:extLst>
      <p:ext uri="{BB962C8B-B14F-4D97-AF65-F5344CB8AC3E}">
        <p14:creationId xmlns:p14="http://schemas.microsoft.com/office/powerpoint/2010/main" val="106273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C41F40C7-ACB7-485F-B678-5F77A0F6F78A}" type="datetimeFigureOut">
              <a:rPr lang="lt-LT" smtClean="0"/>
              <a:t>2017-02-26</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CEE9DE60-E6CC-4035-9C23-83CCEA0453B8}" type="slidenum">
              <a:rPr lang="lt-LT" smtClean="0"/>
              <a:t>‹#›</a:t>
            </a:fld>
            <a:endParaRPr lang="lt-LT"/>
          </a:p>
        </p:txBody>
      </p:sp>
    </p:spTree>
    <p:extLst>
      <p:ext uri="{BB962C8B-B14F-4D97-AF65-F5344CB8AC3E}">
        <p14:creationId xmlns:p14="http://schemas.microsoft.com/office/powerpoint/2010/main" val="3254284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C41F40C7-ACB7-485F-B678-5F77A0F6F78A}" type="datetimeFigureOut">
              <a:rPr lang="lt-LT" smtClean="0"/>
              <a:t>2017-02-26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CEE9DE60-E6CC-4035-9C23-83CCEA0453B8}" type="slidenum">
              <a:rPr lang="lt-LT" smtClean="0"/>
              <a:t>‹#›</a:t>
            </a:fld>
            <a:endParaRPr lang="lt-LT"/>
          </a:p>
        </p:txBody>
      </p:sp>
    </p:spTree>
    <p:extLst>
      <p:ext uri="{BB962C8B-B14F-4D97-AF65-F5344CB8AC3E}">
        <p14:creationId xmlns:p14="http://schemas.microsoft.com/office/powerpoint/2010/main" val="13206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C41F40C7-ACB7-485F-B678-5F77A0F6F78A}" type="datetimeFigureOut">
              <a:rPr lang="lt-LT" smtClean="0"/>
              <a:t>2017-02-26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CEE9DE60-E6CC-4035-9C23-83CCEA0453B8}" type="slidenum">
              <a:rPr lang="lt-LT" smtClean="0"/>
              <a:t>‹#›</a:t>
            </a:fld>
            <a:endParaRPr lang="lt-LT"/>
          </a:p>
        </p:txBody>
      </p:sp>
    </p:spTree>
    <p:extLst>
      <p:ext uri="{BB962C8B-B14F-4D97-AF65-F5344CB8AC3E}">
        <p14:creationId xmlns:p14="http://schemas.microsoft.com/office/powerpoint/2010/main" val="333321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1F40C7-ACB7-485F-B678-5F77A0F6F78A}" type="datetimeFigureOut">
              <a:rPr lang="lt-LT" smtClean="0"/>
              <a:t>2017-02-26</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9DE60-E6CC-4035-9C23-83CCEA0453B8}" type="slidenum">
              <a:rPr lang="lt-LT" smtClean="0"/>
              <a:t>‹#›</a:t>
            </a:fld>
            <a:endParaRPr lang="lt-LT"/>
          </a:p>
        </p:txBody>
      </p:sp>
    </p:spTree>
    <p:extLst>
      <p:ext uri="{BB962C8B-B14F-4D97-AF65-F5344CB8AC3E}">
        <p14:creationId xmlns:p14="http://schemas.microsoft.com/office/powerpoint/2010/main" val="280088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dang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232596" y="1970466"/>
            <a:ext cx="4969630" cy="1754326"/>
          </a:xfrm>
          <a:prstGeom prst="rect">
            <a:avLst/>
          </a:prstGeom>
          <a:noFill/>
        </p:spPr>
        <p:txBody>
          <a:bodyPr wrap="none" rtlCol="0">
            <a:spAutoFit/>
          </a:bodyPr>
          <a:lstStyle/>
          <a:p>
            <a:r>
              <a:rPr lang="lt-LT" sz="4800" dirty="0" smtClean="0">
                <a:solidFill>
                  <a:schemeClr val="bg1"/>
                </a:solidFill>
                <a:latin typeface="Arial Black" panose="020B0A04020102020204" pitchFamily="34" charset="0"/>
              </a:rPr>
              <a:t>KĄ VEIKSIME </a:t>
            </a:r>
          </a:p>
          <a:p>
            <a:r>
              <a:rPr lang="lt-LT" sz="6000" dirty="0" smtClean="0">
                <a:solidFill>
                  <a:srgbClr val="FFFF00"/>
                </a:solidFill>
                <a:latin typeface="Arial Black" panose="020B0A04020102020204" pitchFamily="34" charset="0"/>
              </a:rPr>
              <a:t>DANGUJE?</a:t>
            </a:r>
            <a:endParaRPr lang="lt-LT" sz="60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2272736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dang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79549" y="193183"/>
            <a:ext cx="6500497" cy="584775"/>
          </a:xfrm>
          <a:prstGeom prst="rect">
            <a:avLst/>
          </a:prstGeom>
          <a:noFill/>
        </p:spPr>
        <p:txBody>
          <a:bodyPr wrap="none" rtlCol="0">
            <a:spAutoFit/>
          </a:bodyPr>
          <a:lstStyle/>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1. Dangus – garbinimo vieta.</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endParaRPr>
          </a:p>
        </p:txBody>
      </p:sp>
      <p:sp>
        <p:nvSpPr>
          <p:cNvPr id="3" name="Stačiakampis 2"/>
          <p:cNvSpPr/>
          <p:nvPr/>
        </p:nvSpPr>
        <p:spPr>
          <a:xfrm>
            <a:off x="691165" y="941978"/>
            <a:ext cx="11234671" cy="2246769"/>
          </a:xfrm>
          <a:prstGeom prst="rect">
            <a:avLst/>
          </a:prstGeom>
        </p:spPr>
        <p:txBody>
          <a:bodyPr wrap="squar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„Aš pažvelgiau ir išgirdau balsą daugybės angelų aplinkui sostą, būtybių ir vyresniųjų; jų skaičius buvo miriadų miriadai ir tūkstančių tūkstančiai. Jie skelbė skambiu balsu: „Vertas Avinėlis, kuris buvo užmuštas, priimti galybę, ir turtus, ir išmintį, ir stiprybę, ir pagarbą, </a:t>
            </a:r>
          </a:p>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ir šlovę, ir palaiminimą“ (</a:t>
            </a:r>
            <a:r>
              <a:rPr lang="lt-LT" sz="2800" b="0"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Apr</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5, 11-12).</a:t>
            </a:r>
            <a:endParaRPr lang="lt-LT" sz="2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Stačiakampis 3"/>
          <p:cNvSpPr/>
          <p:nvPr/>
        </p:nvSpPr>
        <p:spPr>
          <a:xfrm>
            <a:off x="704044" y="5733126"/>
            <a:ext cx="7692981" cy="954107"/>
          </a:xfrm>
          <a:prstGeom prst="rect">
            <a:avLst/>
          </a:prstGeom>
        </p:spPr>
        <p:txBody>
          <a:bodyPr wrap="squar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a:t>
            </a:r>
            <a:r>
              <a:rPr lang="pt-BR" sz="2800" b="0" i="0" dirty="0" smtClean="0">
                <a:solidFill>
                  <a:schemeClr val="bg1"/>
                </a:solidFill>
                <a:effectLst>
                  <a:outerShdw blurRad="38100" dist="38100" dir="2700000" algn="tl">
                    <a:srgbClr val="000000">
                      <a:alpha val="43137"/>
                    </a:srgbClr>
                  </a:outerShdw>
                </a:effectLst>
                <a:latin typeface="Arial" panose="020B0604020202020204" pitchFamily="34" charset="0"/>
              </a:rPr>
              <a:t>Todėl ar valgote, ar geriate, ar šiaip ką darote, visa darykite Dievo šlovei</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 (1 </a:t>
            </a:r>
            <a:r>
              <a:rPr lang="lt-LT" sz="2800" b="0" i="0" dirty="0" err="1" smtClean="0">
                <a:solidFill>
                  <a:schemeClr val="bg1"/>
                </a:solidFill>
                <a:effectLst>
                  <a:outerShdw blurRad="38100" dist="38100" dir="2700000" algn="tl">
                    <a:srgbClr val="000000">
                      <a:alpha val="43137"/>
                    </a:srgbClr>
                  </a:outerShdw>
                </a:effectLst>
                <a:latin typeface="Arial" panose="020B0604020202020204" pitchFamily="34" charset="0"/>
              </a:rPr>
              <a:t>Kor</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 10, 31).</a:t>
            </a:r>
            <a:r>
              <a:rPr lang="pt-BR" sz="2800" b="0" i="0" dirty="0" smtClean="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dirty="0">
              <a:solidFill>
                <a:schemeClr val="bg1"/>
              </a:solidFill>
              <a:effectLst>
                <a:outerShdw blurRad="38100" dist="38100" dir="2700000" algn="tl">
                  <a:srgbClr val="000000">
                    <a:alpha val="43137"/>
                  </a:srgbClr>
                </a:outerShdw>
              </a:effectLst>
            </a:endParaRPr>
          </a:p>
        </p:txBody>
      </p:sp>
      <p:sp>
        <p:nvSpPr>
          <p:cNvPr id="5" name="Stačiakampis 4"/>
          <p:cNvSpPr/>
          <p:nvPr/>
        </p:nvSpPr>
        <p:spPr>
          <a:xfrm>
            <a:off x="704046" y="3324571"/>
            <a:ext cx="11234670" cy="2246769"/>
          </a:xfrm>
          <a:prstGeom prst="rect">
            <a:avLst/>
          </a:prstGeom>
        </p:spPr>
        <p:txBody>
          <a:bodyPr wrap="squar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„Paskui regėjau: štai milžiniška minia, kurios niekas negalėjo suskaičiuoti, iš visų giminių, genčių, tautų ir kalbų. Visi stovėjo priešais sostą ir Avinėlį, apsisiautę baltais apsiaustais, su palmių šakomis rankose. Jie šaukė skambiu balsu: „Išgelbėjimas iš mūsų Dievo, sėdinčio soste, ir Avinėlio!“ (</a:t>
            </a:r>
            <a:r>
              <a:rPr lang="lt-LT" sz="2800" b="0"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Apr</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7, 9-10).</a:t>
            </a:r>
            <a:endParaRPr lang="lt-LT" sz="2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6716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dang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79549" y="193183"/>
            <a:ext cx="5543505" cy="584775"/>
          </a:xfrm>
          <a:prstGeom prst="rect">
            <a:avLst/>
          </a:prstGeom>
          <a:noFill/>
        </p:spPr>
        <p:txBody>
          <a:bodyPr wrap="none" rtlCol="0">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2</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 Dangus – darbo vieta.</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endParaRPr>
          </a:p>
        </p:txBody>
      </p:sp>
      <p:sp>
        <p:nvSpPr>
          <p:cNvPr id="6" name="Stačiakampis 5"/>
          <p:cNvSpPr/>
          <p:nvPr/>
        </p:nvSpPr>
        <p:spPr>
          <a:xfrm>
            <a:off x="601013" y="967942"/>
            <a:ext cx="10371787" cy="954107"/>
          </a:xfrm>
          <a:prstGeom prst="rect">
            <a:avLst/>
          </a:prstGeom>
        </p:spPr>
        <p:txBody>
          <a:bodyPr wrap="squar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„O Jėzus jiems atsakė: „Mano Tėvas darbuojasi lig šiolei, ir Aš darbuojuosi“ (Jn 5, 17).</a:t>
            </a:r>
            <a:r>
              <a:rPr lang="lt-LT" b="0" i="0" dirty="0" smtClean="0">
                <a:solidFill>
                  <a:srgbClr val="000000"/>
                </a:solidFill>
                <a:effectLst/>
                <a:latin typeface="Arial" panose="020B0604020202020204" pitchFamily="34" charset="0"/>
              </a:rPr>
              <a:t>“.</a:t>
            </a:r>
            <a:endParaRPr lang="lt-LT" dirty="0"/>
          </a:p>
        </p:txBody>
      </p:sp>
      <p:sp>
        <p:nvSpPr>
          <p:cNvPr id="7" name="Stačiakampis 6"/>
          <p:cNvSpPr/>
          <p:nvPr/>
        </p:nvSpPr>
        <p:spPr>
          <a:xfrm>
            <a:off x="613893" y="2052935"/>
            <a:ext cx="11054366" cy="1384995"/>
          </a:xfrm>
          <a:prstGeom prst="rect">
            <a:avLst/>
          </a:prstGeom>
        </p:spPr>
        <p:txBody>
          <a:bodyPr wrap="squar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„Jėzus jiems atsakė: „Iš tiesų, iš tiesų sakau jums: Sūnus nieko negali daryti iš savęs, o vien tai, ką mato darant Tėvą; nes ką </a:t>
            </a:r>
          </a:p>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Jisai daro, lygiai daro ir Sūnus“ (Jn 5, 19). </a:t>
            </a:r>
            <a:endParaRPr lang="lt-LT" sz="2800" dirty="0">
              <a:solidFill>
                <a:schemeClr val="bg1"/>
              </a:solidFill>
              <a:effectLst>
                <a:outerShdw blurRad="38100" dist="38100" dir="2700000" algn="tl">
                  <a:srgbClr val="000000">
                    <a:alpha val="43137"/>
                  </a:srgbClr>
                </a:outerShdw>
              </a:effectLst>
            </a:endParaRPr>
          </a:p>
        </p:txBody>
      </p:sp>
      <p:sp>
        <p:nvSpPr>
          <p:cNvPr id="8" name="Stačiakampis 7"/>
          <p:cNvSpPr/>
          <p:nvPr/>
        </p:nvSpPr>
        <p:spPr>
          <a:xfrm>
            <a:off x="601015" y="3608112"/>
            <a:ext cx="10706636" cy="954107"/>
          </a:xfrm>
          <a:prstGeom prst="rect">
            <a:avLst/>
          </a:prstGeom>
        </p:spPr>
        <p:txBody>
          <a:bodyPr wrap="squar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„Ir paėmė Viešpats Dievas žmogų ir apgyvendino jį Edeno sode, kad žmogus jį įdirbtų ir prižiūrėtų“ (</a:t>
            </a:r>
            <a:r>
              <a:rPr lang="lt-LT" sz="2800" b="0" i="0" dirty="0" err="1" smtClean="0">
                <a:solidFill>
                  <a:schemeClr val="bg1"/>
                </a:solidFill>
                <a:effectLst>
                  <a:outerShdw blurRad="38100" dist="38100" dir="2700000" algn="tl">
                    <a:srgbClr val="000000">
                      <a:alpha val="43137"/>
                    </a:srgbClr>
                  </a:outerShdw>
                </a:effectLst>
                <a:latin typeface="Arial" panose="020B0604020202020204" pitchFamily="34" charset="0"/>
              </a:rPr>
              <a:t>Pr</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 2, 15).</a:t>
            </a:r>
            <a:endParaRPr lang="lt-LT" dirty="0"/>
          </a:p>
        </p:txBody>
      </p:sp>
      <p:sp>
        <p:nvSpPr>
          <p:cNvPr id="9" name="Stačiakampis 8"/>
          <p:cNvSpPr/>
          <p:nvPr/>
        </p:nvSpPr>
        <p:spPr>
          <a:xfrm>
            <a:off x="601015" y="4715694"/>
            <a:ext cx="10590726" cy="954107"/>
          </a:xfrm>
          <a:prstGeom prst="rect">
            <a:avLst/>
          </a:prstGeom>
        </p:spPr>
        <p:txBody>
          <a:bodyPr wrap="square">
            <a:spAutoFit/>
          </a:bodyPr>
          <a:lstStyle/>
          <a:p>
            <a:r>
              <a:rPr lang="lt-LT" sz="2800" dirty="0" smtClean="0">
                <a:solidFill>
                  <a:schemeClr val="bg1"/>
                </a:solidFill>
                <a:effectLst>
                  <a:outerShdw blurRad="38100" dist="38100" dir="2700000" algn="tl">
                    <a:srgbClr val="000000">
                      <a:alpha val="43137"/>
                    </a:srgbClr>
                  </a:outerShdw>
                </a:effectLst>
                <a:latin typeface="Arial" panose="020B0604020202020204" pitchFamily="34" charset="0"/>
              </a:rPr>
              <a:t>„N</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es tai Dievas, veikiantis jumyse, suteikia ir troškimą, ir darbą iš savo palankumo“ (</a:t>
            </a:r>
            <a:r>
              <a:rPr lang="lt-LT" sz="2800" b="0" i="0" dirty="0" err="1" smtClean="0">
                <a:solidFill>
                  <a:schemeClr val="bg1"/>
                </a:solidFill>
                <a:effectLst>
                  <a:outerShdw blurRad="38100" dist="38100" dir="2700000" algn="tl">
                    <a:srgbClr val="000000">
                      <a:alpha val="43137"/>
                    </a:srgbClr>
                  </a:outerShdw>
                </a:effectLst>
                <a:latin typeface="Arial" panose="020B0604020202020204" pitchFamily="34" charset="0"/>
              </a:rPr>
              <a:t>Fil</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 2, 13).</a:t>
            </a:r>
            <a:endParaRPr lang="lt-LT" sz="2800" dirty="0">
              <a:solidFill>
                <a:schemeClr val="bg1"/>
              </a:solidFill>
              <a:effectLst>
                <a:outerShdw blurRad="38100" dist="38100" dir="2700000" algn="tl">
                  <a:srgbClr val="000000">
                    <a:alpha val="43137"/>
                  </a:srgbClr>
                </a:outerShdw>
              </a:effectLst>
            </a:endParaRPr>
          </a:p>
        </p:txBody>
      </p:sp>
      <p:sp>
        <p:nvSpPr>
          <p:cNvPr id="10" name="Stačiakampis 9"/>
          <p:cNvSpPr/>
          <p:nvPr/>
        </p:nvSpPr>
        <p:spPr>
          <a:xfrm>
            <a:off x="579863" y="5781473"/>
            <a:ext cx="5763116" cy="954107"/>
          </a:xfrm>
          <a:prstGeom prst="rect">
            <a:avLst/>
          </a:prstGeom>
        </p:spPr>
        <p:txBody>
          <a:bodyPr wrap="none">
            <a:spAutoFit/>
          </a:bodyPr>
          <a:lstStyle/>
          <a:p>
            <a:r>
              <a:rPr lang="lt-LT" sz="2800" b="0" i="0" dirty="0" smtClean="0">
                <a:solidFill>
                  <a:schemeClr val="bg1"/>
                </a:solidFill>
                <a:effectLst/>
                <a:latin typeface="Arial" panose="020B0604020202020204" pitchFamily="34" charset="0"/>
              </a:rPr>
              <a:t>„Juk Dievo dovanos ir pašaukimas </a:t>
            </a:r>
          </a:p>
          <a:p>
            <a:r>
              <a:rPr lang="lt-LT" sz="2800" b="0" i="0" dirty="0" smtClean="0">
                <a:solidFill>
                  <a:schemeClr val="bg1"/>
                </a:solidFill>
                <a:effectLst/>
                <a:latin typeface="Arial" panose="020B0604020202020204" pitchFamily="34" charset="0"/>
              </a:rPr>
              <a:t>– neatšaukiami“ (</a:t>
            </a:r>
            <a:r>
              <a:rPr lang="lt-LT" sz="2800" b="0" i="0" dirty="0" err="1" smtClean="0">
                <a:solidFill>
                  <a:schemeClr val="bg1"/>
                </a:solidFill>
                <a:effectLst/>
                <a:latin typeface="Arial" panose="020B0604020202020204" pitchFamily="34" charset="0"/>
              </a:rPr>
              <a:t>Rom</a:t>
            </a:r>
            <a:r>
              <a:rPr lang="lt-LT" sz="2800" b="0" i="0" dirty="0" smtClean="0">
                <a:solidFill>
                  <a:schemeClr val="bg1"/>
                </a:solidFill>
                <a:effectLst/>
                <a:latin typeface="Arial" panose="020B0604020202020204" pitchFamily="34" charset="0"/>
              </a:rPr>
              <a:t> 11, 29).</a:t>
            </a:r>
            <a:r>
              <a:rPr lang="lt-LT" b="0" i="0" dirty="0" smtClean="0">
                <a:solidFill>
                  <a:srgbClr val="000000"/>
                </a:solidFill>
                <a:effectLst/>
                <a:latin typeface="Arial" panose="020B0604020202020204" pitchFamily="34" charset="0"/>
              </a:rPr>
              <a:t> </a:t>
            </a:r>
            <a:endParaRPr lang="lt-LT" dirty="0"/>
          </a:p>
        </p:txBody>
      </p:sp>
    </p:spTree>
    <p:extLst>
      <p:ext uri="{BB962C8B-B14F-4D97-AF65-F5344CB8AC3E}">
        <p14:creationId xmlns:p14="http://schemas.microsoft.com/office/powerpoint/2010/main" val="1762395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dang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79549" y="193183"/>
            <a:ext cx="6133410" cy="584775"/>
          </a:xfrm>
          <a:prstGeom prst="rect">
            <a:avLst/>
          </a:prstGeom>
          <a:noFill/>
        </p:spPr>
        <p:txBody>
          <a:bodyPr wrap="none" rtlCol="0">
            <a:spAutoFit/>
          </a:bodyPr>
          <a:lstStyle/>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3. Dangus – valdymo vieta.</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endParaRPr>
          </a:p>
        </p:txBody>
      </p:sp>
      <p:sp>
        <p:nvSpPr>
          <p:cNvPr id="10" name="Stačiakampis 9"/>
          <p:cNvSpPr/>
          <p:nvPr/>
        </p:nvSpPr>
        <p:spPr>
          <a:xfrm>
            <a:off x="657136" y="5781473"/>
            <a:ext cx="248786" cy="369332"/>
          </a:xfrm>
          <a:prstGeom prst="rect">
            <a:avLst/>
          </a:prstGeom>
        </p:spPr>
        <p:txBody>
          <a:bodyPr wrap="none">
            <a:spAutoFit/>
          </a:bodyPr>
          <a:lstStyle/>
          <a:p>
            <a:r>
              <a:rPr lang="lt-LT" b="0" i="0" dirty="0" smtClean="0">
                <a:solidFill>
                  <a:srgbClr val="000000"/>
                </a:solidFill>
                <a:effectLst/>
                <a:latin typeface="Arial" panose="020B0604020202020204" pitchFamily="34" charset="0"/>
              </a:rPr>
              <a:t> </a:t>
            </a:r>
            <a:endParaRPr lang="lt-LT" dirty="0"/>
          </a:p>
        </p:txBody>
      </p:sp>
      <p:sp>
        <p:nvSpPr>
          <p:cNvPr id="3" name="Stačiakampis 2"/>
          <p:cNvSpPr/>
          <p:nvPr/>
        </p:nvSpPr>
        <p:spPr>
          <a:xfrm>
            <a:off x="626771" y="922763"/>
            <a:ext cx="11041487" cy="1384995"/>
          </a:xfrm>
          <a:prstGeom prst="rect">
            <a:avLst/>
          </a:prstGeom>
        </p:spPr>
        <p:txBody>
          <a:bodyPr wrap="squar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„Dievas tarė: „Padarykime žmogų pagal mūsų atvaizdą ir panašumą. Jie tevaldo jūros žuvis, padangių paukščius, gyvulius ir visą žemę bei visus roplius, kurie gyvena ant žemės!“ (</a:t>
            </a:r>
            <a:r>
              <a:rPr lang="lt-LT" sz="2800" b="0" i="0" dirty="0" err="1" smtClean="0">
                <a:solidFill>
                  <a:schemeClr val="bg1"/>
                </a:solidFill>
                <a:effectLst>
                  <a:outerShdw blurRad="38100" dist="38100" dir="2700000" algn="tl">
                    <a:srgbClr val="000000">
                      <a:alpha val="43137"/>
                    </a:srgbClr>
                  </a:outerShdw>
                </a:effectLst>
                <a:latin typeface="Arial" panose="020B0604020202020204" pitchFamily="34" charset="0"/>
              </a:rPr>
              <a:t>Pr</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 1, 26).</a:t>
            </a:r>
            <a:endParaRPr lang="lt-LT" sz="2800" dirty="0">
              <a:solidFill>
                <a:schemeClr val="bg1"/>
              </a:solidFill>
              <a:effectLst>
                <a:outerShdw blurRad="38100" dist="38100" dir="2700000" algn="tl">
                  <a:srgbClr val="000000">
                    <a:alpha val="43137"/>
                  </a:srgbClr>
                </a:outerShdw>
              </a:effectLst>
            </a:endParaRPr>
          </a:p>
        </p:txBody>
      </p:sp>
      <p:sp>
        <p:nvSpPr>
          <p:cNvPr id="4" name="Stačiakampis 3"/>
          <p:cNvSpPr/>
          <p:nvPr/>
        </p:nvSpPr>
        <p:spPr>
          <a:xfrm>
            <a:off x="613892" y="2529453"/>
            <a:ext cx="10989971" cy="954107"/>
          </a:xfrm>
          <a:prstGeom prst="rect">
            <a:avLst/>
          </a:prstGeom>
        </p:spPr>
        <p:txBody>
          <a:bodyPr wrap="squar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„Jis atsakė: ‘Gerai, stropusis tarne! Kadangi pasirodei ištikimas mažuose dalykuose, tu gauni valdyti dešimtį miestų“ (</a:t>
            </a:r>
            <a:r>
              <a:rPr lang="lt-LT" sz="2800" b="0" i="0" dirty="0" err="1" smtClean="0">
                <a:solidFill>
                  <a:schemeClr val="bg1"/>
                </a:solidFill>
                <a:effectLst>
                  <a:outerShdw blurRad="38100" dist="38100" dir="2700000" algn="tl">
                    <a:srgbClr val="000000">
                      <a:alpha val="43137"/>
                    </a:srgbClr>
                  </a:outerShdw>
                </a:effectLst>
                <a:latin typeface="Arial" panose="020B0604020202020204" pitchFamily="34" charset="0"/>
              </a:rPr>
              <a:t>Lk</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 19, 17).</a:t>
            </a:r>
            <a:endParaRPr lang="lt-LT" sz="2800" dirty="0">
              <a:solidFill>
                <a:schemeClr val="bg1"/>
              </a:solidFill>
              <a:effectLst>
                <a:outerShdw blurRad="38100" dist="38100" dir="2700000" algn="tl">
                  <a:srgbClr val="000000">
                    <a:alpha val="43137"/>
                  </a:srgbClr>
                </a:outerShdw>
              </a:effectLst>
            </a:endParaRPr>
          </a:p>
        </p:txBody>
      </p:sp>
      <p:sp>
        <p:nvSpPr>
          <p:cNvPr id="5" name="Stačiakampis 4"/>
          <p:cNvSpPr/>
          <p:nvPr/>
        </p:nvSpPr>
        <p:spPr>
          <a:xfrm>
            <a:off x="615045" y="3759489"/>
            <a:ext cx="8099718" cy="523220"/>
          </a:xfrm>
          <a:prstGeom prst="rect">
            <a:avLst/>
          </a:prstGeom>
        </p:spPr>
        <p:txBody>
          <a:bodyPr wrap="non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„Jei kenčiame, su Juo ir valdysime“ (2 </a:t>
            </a:r>
            <a:r>
              <a:rPr lang="lt-LT" sz="2800" b="0" i="0" dirty="0" err="1" smtClean="0">
                <a:solidFill>
                  <a:schemeClr val="bg1"/>
                </a:solidFill>
                <a:effectLst>
                  <a:outerShdw blurRad="38100" dist="38100" dir="2700000" algn="tl">
                    <a:srgbClr val="000000">
                      <a:alpha val="43137"/>
                    </a:srgbClr>
                  </a:outerShdw>
                </a:effectLst>
                <a:latin typeface="Arial" panose="020B0604020202020204" pitchFamily="34" charset="0"/>
              </a:rPr>
              <a:t>Tim</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 2, 12). </a:t>
            </a:r>
            <a:endParaRPr lang="lt-LT" sz="2800" dirty="0">
              <a:solidFill>
                <a:schemeClr val="bg1"/>
              </a:solidFill>
              <a:effectLst>
                <a:outerShdw blurRad="38100" dist="38100" dir="2700000" algn="tl">
                  <a:srgbClr val="000000">
                    <a:alpha val="43137"/>
                  </a:srgbClr>
                </a:outerShdw>
              </a:effectLst>
            </a:endParaRPr>
          </a:p>
        </p:txBody>
      </p:sp>
      <p:sp>
        <p:nvSpPr>
          <p:cNvPr id="11" name="Stačiakampis 10"/>
          <p:cNvSpPr/>
          <p:nvPr/>
        </p:nvSpPr>
        <p:spPr>
          <a:xfrm>
            <a:off x="613894" y="4528848"/>
            <a:ext cx="9032382" cy="1815882"/>
          </a:xfrm>
          <a:prstGeom prst="rect">
            <a:avLst/>
          </a:prstGeom>
        </p:spPr>
        <p:txBody>
          <a:bodyPr wrap="square">
            <a:spAutoFit/>
          </a:bodyPr>
          <a:lstStyle/>
          <a:p>
            <a:r>
              <a:rPr lang="lt-LT" sz="28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 nežinote, kad šventieji teis pasaulį? O jeigu teisite pasaulį, tai nejaugi esate neverti išspręsti menkų bylų? </a:t>
            </a:r>
            <a:r>
              <a:rPr lang="lt-LT" sz="28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lt-LT" sz="28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 nežinote, kad mes teisime angelus, tad juo labiau – kasdieninius dalykus?</a:t>
            </a:r>
            <a:r>
              <a:rPr lang="lt-LT" sz="28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 </a:t>
            </a:r>
            <a:r>
              <a:rPr lang="lt-LT" sz="280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Kor</a:t>
            </a:r>
            <a:r>
              <a:rPr lang="lt-LT" sz="28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6, 2-3).</a:t>
            </a:r>
            <a:endParaRPr lang="lt-LT" sz="2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7511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dang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79549" y="193183"/>
            <a:ext cx="5745484" cy="584775"/>
          </a:xfrm>
          <a:prstGeom prst="rect">
            <a:avLst/>
          </a:prstGeom>
          <a:noFill/>
        </p:spPr>
        <p:txBody>
          <a:bodyPr wrap="none" rtlCol="0">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4</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 Dangus – poilsio vieta.</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endParaRPr>
          </a:p>
        </p:txBody>
      </p:sp>
      <p:sp>
        <p:nvSpPr>
          <p:cNvPr id="10" name="Stačiakampis 9"/>
          <p:cNvSpPr/>
          <p:nvPr/>
        </p:nvSpPr>
        <p:spPr>
          <a:xfrm>
            <a:off x="657136" y="5781473"/>
            <a:ext cx="248786" cy="369332"/>
          </a:xfrm>
          <a:prstGeom prst="rect">
            <a:avLst/>
          </a:prstGeom>
        </p:spPr>
        <p:txBody>
          <a:bodyPr wrap="none">
            <a:spAutoFit/>
          </a:bodyPr>
          <a:lstStyle/>
          <a:p>
            <a:r>
              <a:rPr lang="lt-LT" b="0" i="0" dirty="0" smtClean="0">
                <a:solidFill>
                  <a:srgbClr val="000000"/>
                </a:solidFill>
                <a:effectLst/>
                <a:latin typeface="Arial" panose="020B0604020202020204" pitchFamily="34" charset="0"/>
              </a:rPr>
              <a:t> </a:t>
            </a:r>
            <a:endParaRPr lang="lt-LT" dirty="0"/>
          </a:p>
        </p:txBody>
      </p:sp>
      <p:sp>
        <p:nvSpPr>
          <p:cNvPr id="5" name="Stačiakampis 4"/>
          <p:cNvSpPr/>
          <p:nvPr/>
        </p:nvSpPr>
        <p:spPr>
          <a:xfrm>
            <a:off x="615045" y="3759489"/>
            <a:ext cx="284052" cy="523220"/>
          </a:xfrm>
          <a:prstGeom prst="rect">
            <a:avLst/>
          </a:prstGeom>
        </p:spPr>
        <p:txBody>
          <a:bodyPr wrap="non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dirty="0">
              <a:solidFill>
                <a:schemeClr val="bg1"/>
              </a:solidFill>
              <a:effectLst>
                <a:outerShdw blurRad="38100" dist="38100" dir="2700000" algn="tl">
                  <a:srgbClr val="000000">
                    <a:alpha val="43137"/>
                  </a:srgbClr>
                </a:outerShdw>
              </a:effectLst>
            </a:endParaRPr>
          </a:p>
        </p:txBody>
      </p:sp>
      <p:sp>
        <p:nvSpPr>
          <p:cNvPr id="3" name="Stačiakampis 2"/>
          <p:cNvSpPr/>
          <p:nvPr/>
        </p:nvSpPr>
        <p:spPr>
          <a:xfrm>
            <a:off x="588133" y="1077310"/>
            <a:ext cx="10500575" cy="1815882"/>
          </a:xfrm>
          <a:prstGeom prst="rect">
            <a:avLst/>
          </a:prstGeom>
        </p:spPr>
        <p:txBody>
          <a:bodyPr wrap="squar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„Ir aš išgirdau iš dangaus balsą, kuris man sakė: „Rašyk: ‘Nuo šiol palaiminti mirusieji, kurie miršta Viešpatyje. Taip, – sako Dvasia, – kad atilsėtų nuo savo vargų; ir jų darbai seka juos“ </a:t>
            </a:r>
          </a:p>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a:t>
            </a:r>
            <a:r>
              <a:rPr lang="lt-LT" sz="2800" b="0" i="0" dirty="0" err="1" smtClean="0">
                <a:solidFill>
                  <a:schemeClr val="bg1"/>
                </a:solidFill>
                <a:effectLst>
                  <a:outerShdw blurRad="38100" dist="38100" dir="2700000" algn="tl">
                    <a:srgbClr val="000000">
                      <a:alpha val="43137"/>
                    </a:srgbClr>
                  </a:outerShdw>
                </a:effectLst>
                <a:latin typeface="Arial" panose="020B0604020202020204" pitchFamily="34" charset="0"/>
              </a:rPr>
              <a:t>Apr</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 14, 13).</a:t>
            </a:r>
            <a:endParaRPr lang="lt-LT" sz="2800" dirty="0">
              <a:solidFill>
                <a:schemeClr val="bg1"/>
              </a:solidFill>
              <a:effectLst>
                <a:outerShdw blurRad="38100" dist="38100" dir="2700000" algn="tl">
                  <a:srgbClr val="000000">
                    <a:alpha val="43137"/>
                  </a:srgbClr>
                </a:outerShdw>
              </a:effectLst>
            </a:endParaRPr>
          </a:p>
        </p:txBody>
      </p:sp>
      <p:sp>
        <p:nvSpPr>
          <p:cNvPr id="4" name="Stačiakampis 3"/>
          <p:cNvSpPr/>
          <p:nvPr/>
        </p:nvSpPr>
        <p:spPr>
          <a:xfrm>
            <a:off x="601013" y="3170023"/>
            <a:ext cx="9676328" cy="2677656"/>
          </a:xfrm>
          <a:prstGeom prst="rect">
            <a:avLst/>
          </a:prstGeom>
        </p:spPr>
        <p:txBody>
          <a:bodyPr wrap="squar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„Ir išgirdau galingą balsą, skambantį iš dangaus: „Štai Dievo buveinė tarp žmonių. Jis apsigyvens pas juos, ir jie bus Jo tauta, ir pats Dievas, jų Dievas, bus su jais. Jis nušluostys kiekvieną ašarą nuo jų akių; nebebus daugiau mirties, nei liūdesio, nei dejonės, nei skausmo daugiau nebebus, nes kas buvo pirmiau – praėjo“ (</a:t>
            </a:r>
            <a:r>
              <a:rPr lang="lt-LT" sz="2800" b="0"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Apr</a:t>
            </a:r>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21, 3-4).</a:t>
            </a:r>
            <a:endParaRPr lang="lt-LT" sz="2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4175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izdo rezultatas pagal užklausą „dang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 name="Stačiakampis 9"/>
          <p:cNvSpPr/>
          <p:nvPr/>
        </p:nvSpPr>
        <p:spPr>
          <a:xfrm>
            <a:off x="657136" y="5781473"/>
            <a:ext cx="248786" cy="369332"/>
          </a:xfrm>
          <a:prstGeom prst="rect">
            <a:avLst/>
          </a:prstGeom>
        </p:spPr>
        <p:txBody>
          <a:bodyPr wrap="none">
            <a:spAutoFit/>
          </a:bodyPr>
          <a:lstStyle/>
          <a:p>
            <a:r>
              <a:rPr lang="lt-LT" b="0" i="0" dirty="0" smtClean="0">
                <a:solidFill>
                  <a:srgbClr val="000000"/>
                </a:solidFill>
                <a:effectLst/>
                <a:latin typeface="Arial" panose="020B0604020202020204" pitchFamily="34" charset="0"/>
              </a:rPr>
              <a:t> </a:t>
            </a:r>
            <a:endParaRPr lang="lt-LT" dirty="0"/>
          </a:p>
        </p:txBody>
      </p:sp>
      <p:sp>
        <p:nvSpPr>
          <p:cNvPr id="5" name="Stačiakampis 4"/>
          <p:cNvSpPr/>
          <p:nvPr/>
        </p:nvSpPr>
        <p:spPr>
          <a:xfrm>
            <a:off x="615045" y="3759489"/>
            <a:ext cx="284052" cy="523220"/>
          </a:xfrm>
          <a:prstGeom prst="rect">
            <a:avLst/>
          </a:prstGeom>
        </p:spPr>
        <p:txBody>
          <a:bodyPr wrap="none">
            <a:spAutoFit/>
          </a:bodyPr>
          <a:lstStyle/>
          <a:p>
            <a:r>
              <a:rPr lang="lt-LT" sz="2800" b="0" i="0" dirty="0" smtClean="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dirty="0">
              <a:solidFill>
                <a:schemeClr val="bg1"/>
              </a:solidFill>
              <a:effectLst>
                <a:outerShdw blurRad="38100" dist="38100" dir="2700000" algn="tl">
                  <a:srgbClr val="000000">
                    <a:alpha val="43137"/>
                  </a:srgbClr>
                </a:outerShdw>
              </a:effectLst>
            </a:endParaRPr>
          </a:p>
        </p:txBody>
      </p:sp>
      <p:sp>
        <p:nvSpPr>
          <p:cNvPr id="6" name="Stačiakampis 5"/>
          <p:cNvSpPr/>
          <p:nvPr/>
        </p:nvSpPr>
        <p:spPr>
          <a:xfrm>
            <a:off x="937137" y="617044"/>
            <a:ext cx="4967450" cy="584775"/>
          </a:xfrm>
          <a:prstGeom prst="rect">
            <a:avLst/>
          </a:prstGeom>
        </p:spPr>
        <p:txBody>
          <a:bodyPr wrap="none">
            <a:spAutoFit/>
          </a:bodyPr>
          <a:lstStyle/>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rPr>
              <a:t>Kaip patekti į dangų?</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endParaRPr>
          </a:p>
        </p:txBody>
      </p:sp>
      <p:sp>
        <p:nvSpPr>
          <p:cNvPr id="7" name="Stačiakampis 6"/>
          <p:cNvSpPr/>
          <p:nvPr/>
        </p:nvSpPr>
        <p:spPr>
          <a:xfrm>
            <a:off x="922986" y="1592464"/>
            <a:ext cx="8929352" cy="1384995"/>
          </a:xfrm>
          <a:prstGeom prst="rect">
            <a:avLst/>
          </a:prstGeom>
        </p:spPr>
        <p:txBody>
          <a:bodyPr wrap="square">
            <a:spAutoFit/>
          </a:bodyPr>
          <a:lstStyle/>
          <a:p>
            <a:r>
              <a:rPr lang="lt-LT" sz="28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„Jėzus jam sako: "Aš esu kelias, tiesa ir gyvenimas. Niekas nenueina pas Tėvą kitaip, kaip tik per mane“ (Jn 14, 6).</a:t>
            </a:r>
            <a:endParaRPr lang="lt-LT" sz="28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Stačiakampis 7"/>
          <p:cNvSpPr/>
          <p:nvPr/>
        </p:nvSpPr>
        <p:spPr>
          <a:xfrm>
            <a:off x="974501" y="3228082"/>
            <a:ext cx="8195256" cy="1384995"/>
          </a:xfrm>
          <a:prstGeom prst="rect">
            <a:avLst/>
          </a:prstGeom>
        </p:spPr>
        <p:txBody>
          <a:bodyPr wrap="square">
            <a:spAutoFit/>
          </a:bodyPr>
          <a:lstStyle/>
          <a:p>
            <a:r>
              <a:rPr lang="lt-LT" sz="28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„Jeigu lūpomis išpažinsi Viešpatį Jėzų ir širdimi tikėsi, kad Dievas Jį prikėlė iš numirusių, būsi išgelbėtas“ (</a:t>
            </a:r>
            <a:r>
              <a:rPr lang="lt-LT" sz="280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t>
            </a:r>
            <a:r>
              <a:rPr lang="lt-LT" sz="28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10, 9).</a:t>
            </a:r>
            <a:endParaRPr lang="lt-LT" sz="2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2864733"/>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504</Words>
  <Application>Microsoft Office PowerPoint</Application>
  <PresentationFormat>Plačiaekranė</PresentationFormat>
  <Paragraphs>32</Paragraphs>
  <Slides>6</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6</vt:i4>
      </vt:variant>
    </vt:vector>
  </HeadingPairs>
  <TitlesOfParts>
    <vt:vector size="11" baseType="lpstr">
      <vt:lpstr>Arial</vt:lpstr>
      <vt:lpstr>Arial Black</vt:lpstr>
      <vt:lpstr>Calibri</vt:lpstr>
      <vt:lpstr>Calibri Light</vt:lpstr>
      <vt:lpstr>„Office“ tema</vt:lpstr>
      <vt:lpstr>„PowerPoint“ pateiktis</vt:lpstr>
      <vt:lpstr>„PowerPoint“ pateiktis</vt:lpstr>
      <vt:lpstr>„PowerPoint“ pateiktis</vt:lpstr>
      <vt:lpstr>„PowerPoint“ pateiktis</vt:lpstr>
      <vt:lpstr>„PowerPoint“ pateiktis</vt:lpstr>
      <vt:lpstr>„PowerPoint“ pateiktis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Gediminas Kapustavicius</dc:creator>
  <cp:lastModifiedBy>Gediminas Kapustavicius</cp:lastModifiedBy>
  <cp:revision>18</cp:revision>
  <dcterms:created xsi:type="dcterms:W3CDTF">2017-02-25T23:38:17Z</dcterms:created>
  <dcterms:modified xsi:type="dcterms:W3CDTF">2017-02-26T00:23:24Z</dcterms:modified>
</cp:coreProperties>
</file>