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6" r:id="rId4"/>
    <p:sldId id="264" r:id="rId5"/>
    <p:sldId id="265" r:id="rId6"/>
    <p:sldId id="267" r:id="rId7"/>
    <p:sldId id="268" r:id="rId8"/>
    <p:sldId id="261" r:id="rId9"/>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0E562CF7-FA17-40D1-8109-21ED51C9A872}" type="datetimeFigureOut">
              <a:rPr lang="lt-LT" smtClean="0"/>
              <a:t>2016-12-03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2601074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E562CF7-FA17-40D1-8109-21ED51C9A872}" type="datetimeFigureOut">
              <a:rPr lang="lt-LT" smtClean="0"/>
              <a:t>2016-12-03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638026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E562CF7-FA17-40D1-8109-21ED51C9A872}" type="datetimeFigureOut">
              <a:rPr lang="lt-LT" smtClean="0"/>
              <a:t>2016-12-03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239285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E562CF7-FA17-40D1-8109-21ED51C9A872}" type="datetimeFigureOut">
              <a:rPr lang="lt-LT" smtClean="0"/>
              <a:t>2016-12-03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4151781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0E562CF7-FA17-40D1-8109-21ED51C9A872}" type="datetimeFigureOut">
              <a:rPr lang="lt-LT" smtClean="0"/>
              <a:t>2016-12-03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107161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0E562CF7-FA17-40D1-8109-21ED51C9A872}" type="datetimeFigureOut">
              <a:rPr lang="lt-LT" smtClean="0"/>
              <a:t>2016-12-03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1970586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0E562CF7-FA17-40D1-8109-21ED51C9A872}" type="datetimeFigureOut">
              <a:rPr lang="lt-LT" smtClean="0"/>
              <a:t>2016-12-03</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2281792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0E562CF7-FA17-40D1-8109-21ED51C9A872}" type="datetimeFigureOut">
              <a:rPr lang="lt-LT" smtClean="0"/>
              <a:t>2016-12-03</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305153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0E562CF7-FA17-40D1-8109-21ED51C9A872}" type="datetimeFigureOut">
              <a:rPr lang="lt-LT" smtClean="0"/>
              <a:t>2016-12-03</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56132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0E562CF7-FA17-40D1-8109-21ED51C9A872}" type="datetimeFigureOut">
              <a:rPr lang="lt-LT" smtClean="0"/>
              <a:t>2016-12-03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1425535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0E562CF7-FA17-40D1-8109-21ED51C9A872}" type="datetimeFigureOut">
              <a:rPr lang="lt-LT" smtClean="0"/>
              <a:t>2016-12-03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C486FF0-04D5-4097-8C67-CC0C278541F7}" type="slidenum">
              <a:rPr lang="lt-LT" smtClean="0"/>
              <a:t>‹#›</a:t>
            </a:fld>
            <a:endParaRPr lang="lt-LT"/>
          </a:p>
        </p:txBody>
      </p:sp>
    </p:spTree>
    <p:extLst>
      <p:ext uri="{BB962C8B-B14F-4D97-AF65-F5344CB8AC3E}">
        <p14:creationId xmlns:p14="http://schemas.microsoft.com/office/powerpoint/2010/main" val="2947585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62CF7-FA17-40D1-8109-21ED51C9A872}" type="datetimeFigureOut">
              <a:rPr lang="lt-LT" smtClean="0"/>
              <a:t>2016-12-03</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86FF0-04D5-4097-8C67-CC0C278541F7}" type="slidenum">
              <a:rPr lang="lt-LT" smtClean="0"/>
              <a:t>‹#›</a:t>
            </a:fld>
            <a:endParaRPr lang="lt-LT"/>
          </a:p>
        </p:txBody>
      </p:sp>
    </p:spTree>
    <p:extLst>
      <p:ext uri="{BB962C8B-B14F-4D97-AF65-F5344CB8AC3E}">
        <p14:creationId xmlns:p14="http://schemas.microsoft.com/office/powerpoint/2010/main" val="3201301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savivert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493948" y="425003"/>
            <a:ext cx="8699818" cy="1877437"/>
          </a:xfrm>
          <a:prstGeom prst="rect">
            <a:avLst/>
          </a:prstGeom>
          <a:noFill/>
        </p:spPr>
        <p:txBody>
          <a:bodyPr wrap="none" rtlCol="0">
            <a:spAutoFit/>
          </a:bodyPr>
          <a:lstStyle/>
          <a:p>
            <a:r>
              <a:rPr lang="lt-LT" sz="7200" b="1" dirty="0" smtClean="0">
                <a:solidFill>
                  <a:srgbClr val="FFFF00"/>
                </a:solidFill>
                <a:effectLst>
                  <a:outerShdw blurRad="38100" dist="38100" dir="2700000" algn="tl">
                    <a:srgbClr val="000000">
                      <a:alpha val="43137"/>
                    </a:srgbClr>
                  </a:outerShdw>
                </a:effectLst>
                <a:latin typeface="Arial Black" panose="020B0A04020102020204" pitchFamily="34" charset="0"/>
              </a:rPr>
              <a:t>KELIAS Į LAISVĘ</a:t>
            </a:r>
          </a:p>
          <a:p>
            <a:r>
              <a:rPr lang="lt-LT" sz="4400" b="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4400" b="1" dirty="0" err="1"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Nevisavertiškumo</a:t>
            </a:r>
            <a:r>
              <a:rPr lang="lt-LT" sz="4400" b="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kompleksas</a:t>
            </a:r>
            <a:endParaRPr lang="lt-LT" sz="4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p:cNvSpPr/>
          <p:nvPr/>
        </p:nvSpPr>
        <p:spPr>
          <a:xfrm>
            <a:off x="656825" y="4445031"/>
            <a:ext cx="10947040" cy="2246769"/>
          </a:xfrm>
          <a:prstGeom prst="rect">
            <a:avLst/>
          </a:prstGeom>
        </p:spPr>
        <p:txBody>
          <a:bodyPr wrap="square">
            <a:spAutoFit/>
          </a:bodyPr>
          <a:lstStyle/>
          <a:p>
            <a:r>
              <a:rPr lang="lt-LT" sz="2800" b="1" u="sng" dirty="0" err="1">
                <a:solidFill>
                  <a:srgbClr val="FFFF00"/>
                </a:solidFill>
                <a:effectLst>
                  <a:outerShdw blurRad="38100" dist="38100" dir="2700000" algn="tl">
                    <a:srgbClr val="000000">
                      <a:alpha val="43137"/>
                    </a:srgbClr>
                  </a:outerShdw>
                </a:effectLst>
                <a:latin typeface="Arial" panose="020B0604020202020204" pitchFamily="34" charset="0"/>
              </a:rPr>
              <a:t>Nevisavertiškumo</a:t>
            </a:r>
            <a:r>
              <a:rPr lang="lt-LT" sz="2800" b="1" u="sng" dirty="0">
                <a:solidFill>
                  <a:srgbClr val="FFFF00"/>
                </a:solidFill>
                <a:effectLst>
                  <a:outerShdw blurRad="38100" dist="38100" dir="2700000" algn="tl">
                    <a:srgbClr val="000000">
                      <a:alpha val="43137"/>
                    </a:srgbClr>
                  </a:outerShdw>
                </a:effectLst>
                <a:latin typeface="Arial" panose="020B0604020202020204" pitchFamily="34" charset="0"/>
              </a:rPr>
              <a:t> kompleksas</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rPr>
              <a:t> –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asmenybės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rPr>
              <a:t>savęs </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rPr>
              <a:t>suvokimas, kaip prastesnio už kitus,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rPr>
              <a:t>perdėtas savęs </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rPr>
              <a:t>smerkimas už klaidas ir nesėkmes. Šį kompleksą turintys žmonės save vertina kaip visiškai nereikšmingus, nepritampančius prie gyvenimo. Dėl to gali išsivystyti fobijos, depresija, kilti savižudybės poreikis.</a:t>
            </a:r>
            <a:endParaRPr lang="lt-LT"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64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savivert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56823" y="425004"/>
            <a:ext cx="10936199" cy="584775"/>
          </a:xfrm>
          <a:prstGeom prst="rect">
            <a:avLst/>
          </a:prstGeom>
          <a:noFill/>
        </p:spPr>
        <p:txBody>
          <a:bodyPr wrap="none" rtlCol="0">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NEVISAVERTIŠKUMO KOMPLEKSO </a:t>
            </a:r>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SIMPTOMAI</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6" name="TextBox 5"/>
          <p:cNvSpPr txBox="1"/>
          <p:nvPr/>
        </p:nvSpPr>
        <p:spPr>
          <a:xfrm>
            <a:off x="631065" y="1254286"/>
            <a:ext cx="9353843" cy="5693866"/>
          </a:xfrm>
          <a:prstGeom prst="rect">
            <a:avLst/>
          </a:prstGeom>
          <a:noFill/>
        </p:spPr>
        <p:txBody>
          <a:bodyPr wrap="none" rtlCol="0">
            <a:spAutoFit/>
          </a:bodyPr>
          <a:lstStyle/>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Nuolatinis savo trūkumų ir klaidų ieškojimas.</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Liguistas polinkis viską padaryti tobulai.</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Neigiamas mąstymas ir savęs menkinimas.</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Perdėtas jautrumas ir pažeidžiamumas.</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Delsimas priimant sprendimus ir baimė suklysti.</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Nepasitikėjimas savo gebėjimais ir jėgomis.</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Nenoras kalbėti apie savo jausmus ir išgyvenimus.</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Uždarumas, įtarumas ir nepasitikėjimas žmonėmis.</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Polinkis išpūsti ar pagražinti esamus faktus.</a:t>
            </a:r>
          </a:p>
          <a:p>
            <a:pPr marL="457200" indent="-457200">
              <a:buFont typeface="Wingdings" panose="05000000000000000000" pitchFamily="2" charset="2"/>
              <a:buChar char="Ø"/>
            </a:pPr>
            <a:r>
              <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Siekimas aplinkinių dėmesio ir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pripažinimo.</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Nuolatiniai pasiteisinimai ir kaltų paieškos.</a:t>
            </a:r>
          </a:p>
          <a:p>
            <a:pPr marL="457200" indent="-457200">
              <a:buFont typeface="Wingdings" panose="05000000000000000000" pitchFamily="2" charset="2"/>
              <a:buChar char="Ø"/>
            </a:pP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Polinkis menkinti, žeminti ar net skriausti kitus.</a:t>
            </a:r>
          </a:p>
          <a:p>
            <a:pPr marL="457200" indent="-457200">
              <a:buFont typeface="Wingdings" panose="05000000000000000000" pitchFamily="2" charset="2"/>
              <a:buChar char="Ø"/>
            </a:pP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0326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savivert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Stačiakampis 1"/>
          <p:cNvSpPr/>
          <p:nvPr/>
        </p:nvSpPr>
        <p:spPr>
          <a:xfrm>
            <a:off x="5237407" y="629717"/>
            <a:ext cx="6765702" cy="3108543"/>
          </a:xfrm>
          <a:prstGeom prst="rect">
            <a:avLst/>
          </a:prstGeom>
        </p:spPr>
        <p:txBody>
          <a:bodyPr wrap="square">
            <a:spAutoFit/>
          </a:bodyPr>
          <a:lstStyle/>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„Viešpaties Dvasia ant manęs, nes Jis patepė mane skelbti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Gerąją naujieną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vargšams, pasiuntė mane gydyti tų, kurių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širdys sudužusios,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skelbti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belaisviams išvadavimo,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akliesiems – regėjimo, siuntė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vaduoti </a:t>
            </a:r>
            <a:r>
              <a:rPr lang="lt-LT" sz="2800" b="1" i="1" dirty="0" smtClean="0">
                <a:solidFill>
                  <a:srgbClr val="FFFF00"/>
                </a:solidFill>
                <a:effectLst>
                  <a:outerShdw blurRad="38100" dist="38100" dir="2700000" algn="tl">
                    <a:srgbClr val="000000">
                      <a:alpha val="43137"/>
                    </a:srgbClr>
                  </a:outerShdw>
                </a:effectLst>
                <a:latin typeface="Arial" panose="020B0604020202020204" pitchFamily="34" charset="0"/>
              </a:rPr>
              <a:t>prislėgtųjų“</a:t>
            </a:r>
          </a:p>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Lk</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4, 18).</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431016" y="4467827"/>
            <a:ext cx="5440913" cy="954107"/>
          </a:xfrm>
          <a:prstGeom prst="rect">
            <a:avLst/>
          </a:prstGeom>
        </p:spPr>
        <p:txBody>
          <a:bodyPr wrap="non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„Ir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jūs pažinsite tiesą, ir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tiesa </a:t>
            </a:r>
            <a:endParaRPr lang="lt-LT" sz="2800" b="1" i="1" dirty="0" smtClean="0">
              <a:solidFill>
                <a:srgbClr val="FFFF00"/>
              </a:solidFill>
              <a:effectLst>
                <a:outerShdw blurRad="38100" dist="38100" dir="2700000" algn="tl">
                  <a:srgbClr val="000000">
                    <a:alpha val="43137"/>
                  </a:srgbClr>
                </a:outerShdw>
              </a:effectLst>
              <a:latin typeface="Arial" panose="020B0604020202020204" pitchFamily="34" charset="0"/>
            </a:endParaRPr>
          </a:p>
          <a:p>
            <a:r>
              <a:rPr lang="lt-LT" sz="2800" b="1" i="1" dirty="0" smtClean="0">
                <a:solidFill>
                  <a:srgbClr val="FFFF00"/>
                </a:solidFill>
                <a:effectLst>
                  <a:outerShdw blurRad="38100" dist="38100" dir="2700000" algn="tl">
                    <a:srgbClr val="000000">
                      <a:alpha val="43137"/>
                    </a:srgbClr>
                  </a:outerShdw>
                </a:effectLst>
                <a:latin typeface="Arial" panose="020B0604020202020204" pitchFamily="34" charset="0"/>
              </a:rPr>
              <a:t>padarys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jus </a:t>
            </a:r>
            <a:r>
              <a:rPr lang="lt-LT" sz="2800" b="1" i="1" dirty="0" smtClean="0">
                <a:solidFill>
                  <a:srgbClr val="FFFF00"/>
                </a:solidFill>
                <a:effectLst>
                  <a:outerShdw blurRad="38100" dist="38100" dir="2700000" algn="tl">
                    <a:srgbClr val="000000">
                      <a:alpha val="43137"/>
                    </a:srgbClr>
                  </a:outerShdw>
                </a:effectLst>
                <a:latin typeface="Arial" panose="020B0604020202020204" pitchFamily="34" charset="0"/>
              </a:rPr>
              <a:t>laisvus“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(Jn 8, 32).</a:t>
            </a:r>
            <a:endParaRPr lang="lt-LT" sz="2800" b="1" i="1" dirty="0">
              <a:solidFill>
                <a:schemeClr val="bg1"/>
              </a:solidFill>
              <a:effectLst>
                <a:outerShdw blurRad="38100" dist="38100" dir="2700000" algn="tl">
                  <a:srgbClr val="000000">
                    <a:alpha val="43137"/>
                  </a:srgbClr>
                </a:outerShdw>
              </a:effectLst>
            </a:endParaRPr>
          </a:p>
        </p:txBody>
      </p:sp>
      <p:sp>
        <p:nvSpPr>
          <p:cNvPr id="5" name="Stačiakampis 4"/>
          <p:cNvSpPr/>
          <p:nvPr/>
        </p:nvSpPr>
        <p:spPr>
          <a:xfrm>
            <a:off x="424601" y="5588290"/>
            <a:ext cx="5519460" cy="954107"/>
          </a:xfrm>
          <a:prstGeom prst="rect">
            <a:avLst/>
          </a:prstGeom>
        </p:spPr>
        <p:txBody>
          <a:bodyPr wrap="non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„Jei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tad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Sūnus jus išlaisvins, </a:t>
            </a:r>
            <a:endParaRPr lang="lt-LT" sz="2800" b="1" i="1" dirty="0" smtClean="0">
              <a:solidFill>
                <a:srgbClr val="FFFF00"/>
              </a:solidFill>
              <a:effectLst>
                <a:outerShdw blurRad="38100" dist="38100" dir="2700000" algn="tl">
                  <a:srgbClr val="000000">
                    <a:alpha val="43137"/>
                  </a:srgbClr>
                </a:outerShdw>
              </a:effectLst>
              <a:latin typeface="Arial" panose="020B0604020202020204" pitchFamily="34" charset="0"/>
            </a:endParaRPr>
          </a:p>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iš tiesų būsite laisvi“ (Jn 8, 36).</a:t>
            </a:r>
            <a:endParaRPr lang="lt-LT" sz="28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03687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savivert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89397" y="399244"/>
            <a:ext cx="10985893" cy="1508105"/>
          </a:xfrm>
          <a:prstGeom prst="rect">
            <a:avLst/>
          </a:prstGeom>
          <a:noFill/>
        </p:spPr>
        <p:txBody>
          <a:bodyPr wrap="none" rtlCol="0">
            <a:spAutoFit/>
          </a:bodyPr>
          <a:lstStyle/>
          <a:p>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ŽEMA </a:t>
            </a:r>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S</a:t>
            </a:r>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AVIVERTĖ</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 </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tai ne faktas, o tik neigiama</a:t>
            </a:r>
          </a:p>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žmogaus </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nuomonė apie </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save: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Ką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manau apie save? </a:t>
            </a:r>
            <a:endPar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Kaip matau save? Kaip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vertinu save</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Ką tikiu apie save?</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Stačiakampis 1"/>
          <p:cNvSpPr/>
          <p:nvPr/>
        </p:nvSpPr>
        <p:spPr>
          <a:xfrm>
            <a:off x="4299862" y="4796532"/>
            <a:ext cx="8736169" cy="2265748"/>
          </a:xfrm>
          <a:prstGeom prst="rect">
            <a:avLst/>
          </a:prstGeom>
        </p:spPr>
        <p:txBody>
          <a:bodyPr wrap="square">
            <a:spAutoFit/>
          </a:bodyPr>
          <a:lstStyle/>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lt-LT" sz="2800" b="1" dirty="0" smtClean="0">
                <a:solidFill>
                  <a:srgbClr val="FFFF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Bet </a:t>
            </a:r>
            <a:r>
              <a:rPr lang="lt-LT" sz="2800" b="1" dirty="0">
                <a:solidFill>
                  <a:srgbClr val="FFFF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kas gi aš esu?.. </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Jūs norite žinoti...</a:t>
            </a: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lt-LT" sz="2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 Turbūt kažkoks keistų troškimų lydinys, – </a:t>
            </a: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lt-LT" sz="2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Ne vienas, į mane pažvelgęs, pasakys</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t>
            </a:r>
            <a:endPar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nSpc>
                <a:spcPct val="107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lt-LT" sz="2000" dirty="0" smtClean="0">
                <a:solidFill>
                  <a:schemeClr val="bg1"/>
                </a:solidFill>
                <a:latin typeface="Arial" panose="020B0604020202020204" pitchFamily="34" charset="0"/>
                <a:ea typeface="Calibri" panose="020F0502020204030204" pitchFamily="34" charset="0"/>
                <a:cs typeface="Arial" panose="020B0604020202020204" pitchFamily="34" charset="0"/>
              </a:rPr>
              <a:t>                                        Vytautas </a:t>
            </a:r>
            <a:r>
              <a:rPr lang="lt-LT" sz="2000" dirty="0" smtClean="0">
                <a:solidFill>
                  <a:schemeClr val="bg1"/>
                </a:solidFill>
                <a:latin typeface="Arial" panose="020B0604020202020204" pitchFamily="34" charset="0"/>
                <a:ea typeface="Calibri" panose="020F0502020204030204" pitchFamily="34" charset="0"/>
                <a:cs typeface="Arial" panose="020B0604020202020204" pitchFamily="34" charset="0"/>
              </a:rPr>
              <a:t>Mačernis, </a:t>
            </a:r>
            <a:r>
              <a:rPr lang="lt-LT" sz="2000" dirty="0" smtClean="0">
                <a:solidFill>
                  <a:schemeClr val="bg1"/>
                </a:solidFill>
                <a:latin typeface="Arial" panose="020B0604020202020204" pitchFamily="34" charset="0"/>
                <a:cs typeface="Arial" panose="020B0604020202020204" pitchFamily="34" charset="0"/>
              </a:rPr>
              <a:t>Šarnelė</a:t>
            </a:r>
            <a:r>
              <a:rPr lang="lt-LT" sz="2000" dirty="0">
                <a:solidFill>
                  <a:schemeClr val="bg1"/>
                </a:solidFill>
                <a:latin typeface="Arial" panose="020B0604020202020204" pitchFamily="34" charset="0"/>
                <a:cs typeface="Arial" panose="020B0604020202020204" pitchFamily="34" charset="0"/>
              </a:rPr>
              <a:t>, </a:t>
            </a:r>
            <a:r>
              <a:rPr lang="lt-LT" sz="2000" dirty="0" smtClean="0">
                <a:solidFill>
                  <a:schemeClr val="bg1"/>
                </a:solidFill>
                <a:latin typeface="Arial" panose="020B0604020202020204" pitchFamily="34" charset="0"/>
                <a:cs typeface="Arial" panose="020B0604020202020204" pitchFamily="34" charset="0"/>
              </a:rPr>
              <a:t>1944.II.13</a:t>
            </a:r>
            <a:endParaRPr lang="lt-LT" sz="2000" dirty="0">
              <a:solidFill>
                <a:schemeClr val="bg1"/>
              </a:solidFill>
              <a:latin typeface="Arial" panose="020B0604020202020204" pitchFamily="34" charset="0"/>
              <a:cs typeface="Arial" panose="020B0604020202020204" pitchFamily="34"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
        <p:nvSpPr>
          <p:cNvPr id="3" name="Stačiakampis 2"/>
          <p:cNvSpPr/>
          <p:nvPr/>
        </p:nvSpPr>
        <p:spPr>
          <a:xfrm>
            <a:off x="446467" y="2146257"/>
            <a:ext cx="7641466" cy="2246769"/>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„Iš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man suteiktos malonės raginu kiekvieną iš jūsų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nemanyti apie save geriau</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negu dera manyti, bet manyti apie save blaiviai, pagal kiekvienam Dievo duotąjį tikėjimo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saiką“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Rom</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12, 3).</a:t>
            </a:r>
            <a:r>
              <a:rPr lang="lt-LT" sz="2400" i="1" dirty="0">
                <a:solidFill>
                  <a:schemeClr val="bg1"/>
                </a:solidFill>
                <a:latin typeface="Arial" panose="020B0604020202020204" pitchFamily="34" charset="0"/>
              </a:rPr>
              <a:t> </a:t>
            </a:r>
            <a:endParaRPr lang="lt-LT" sz="2400" i="1" dirty="0">
              <a:solidFill>
                <a:schemeClr val="bg1"/>
              </a:solidFill>
            </a:endParaRPr>
          </a:p>
        </p:txBody>
      </p:sp>
    </p:spTree>
    <p:extLst>
      <p:ext uri="{BB962C8B-B14F-4D97-AF65-F5344CB8AC3E}">
        <p14:creationId xmlns:p14="http://schemas.microsoft.com/office/powerpoint/2010/main" val="356694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savivert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0305" y="270458"/>
            <a:ext cx="11272188" cy="584775"/>
          </a:xfrm>
          <a:prstGeom prst="rect">
            <a:avLst/>
          </a:prstGeom>
          <a:noFill/>
        </p:spPr>
        <p:txBody>
          <a:bodyPr wrap="none" rtlCol="0">
            <a:spAutoFit/>
          </a:bodyPr>
          <a:lstStyle/>
          <a:p>
            <a:pPr marL="457200" indent="-457200">
              <a:buFont typeface="Wingdings" panose="05000000000000000000" pitchFamily="2" charset="2"/>
              <a:buChar char="q"/>
            </a:pP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KAS AŠ ESU – </a:t>
            </a:r>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žmogiškosios vertės</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suvokimas.</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2" name="Stačiakampis 1"/>
          <p:cNvSpPr/>
          <p:nvPr/>
        </p:nvSpPr>
        <p:spPr>
          <a:xfrm>
            <a:off x="124494" y="967941"/>
            <a:ext cx="11711190" cy="954107"/>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„Kas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yra žmogus, kad jį laikai pagarboje ir kreipi į jį savo dėmesį</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Job</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7, 17).</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98737" y="1985375"/>
            <a:ext cx="11900079" cy="954107"/>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„Ir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Dievas sutvėrė žmogų pagal savo atvaizdą; pagal Dievo atvaizdą sutvėrė Jis jį; vyrą ir moterį sutvėrė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Jis“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Pr</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1, 27).</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endParaRPr>
          </a:p>
        </p:txBody>
      </p:sp>
      <p:sp>
        <p:nvSpPr>
          <p:cNvPr id="5" name="Stačiakampis 4"/>
          <p:cNvSpPr/>
          <p:nvPr/>
        </p:nvSpPr>
        <p:spPr>
          <a:xfrm>
            <a:off x="150254" y="3096124"/>
            <a:ext cx="12041746" cy="954107"/>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„Kokia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gi žmogui nauda, jeigu jis laimėtų visą pasaulį, o pakenktų savo sielai? Arba kuo žmogus galėtų išsipirkti savo sielą</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(Mt 16, 26).</a:t>
            </a:r>
            <a:r>
              <a:rPr lang="lt-LT" sz="2800" b="1" i="1" dirty="0">
                <a:solidFill>
                  <a:schemeClr val="bg1"/>
                </a:solidFill>
                <a:latin typeface="Arial" panose="020B0604020202020204" pitchFamily="34" charset="0"/>
              </a:rPr>
              <a:t> </a:t>
            </a:r>
            <a:endParaRPr lang="lt-LT" sz="2800" b="1" i="1" dirty="0">
              <a:solidFill>
                <a:schemeClr val="bg1"/>
              </a:solidFill>
            </a:endParaRPr>
          </a:p>
        </p:txBody>
      </p:sp>
      <p:sp>
        <p:nvSpPr>
          <p:cNvPr id="6" name="Stačiakampis 5"/>
          <p:cNvSpPr/>
          <p:nvPr/>
        </p:nvSpPr>
        <p:spPr>
          <a:xfrm>
            <a:off x="163133" y="4216586"/>
            <a:ext cx="11917251" cy="1384995"/>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en-US" sz="2800" b="1" i="1" dirty="0" smtClean="0">
                <a:solidFill>
                  <a:schemeClr val="bg1"/>
                </a:solidFill>
                <a:effectLst>
                  <a:outerShdw blurRad="38100" dist="38100" dir="2700000" algn="tl">
                    <a:srgbClr val="000000">
                      <a:alpha val="43137"/>
                    </a:srgbClr>
                  </a:outerShdw>
                </a:effectLst>
                <a:latin typeface="Arial" panose="020B0604020202020204" pitchFamily="34" charset="0"/>
              </a:rPr>
              <a:t>J</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is</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buvo sužeistas už mūsų kaltes ir sumuštas už mūsų nuodėmes. Bausmė dėl mūsų ramybės krito ant jo; jo žaizdomis esame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išgydyti“</a:t>
            </a:r>
          </a:p>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Iz</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53, 5).</a:t>
            </a:r>
            <a:endParaRPr lang="lt-LT" sz="2800" b="1" i="1" dirty="0">
              <a:solidFill>
                <a:schemeClr val="bg1"/>
              </a:solidFill>
              <a:effectLst>
                <a:outerShdw blurRad="38100" dist="38100" dir="2700000" algn="tl">
                  <a:srgbClr val="000000">
                    <a:alpha val="43137"/>
                  </a:srgbClr>
                </a:outerShdw>
              </a:effectLst>
            </a:endParaRPr>
          </a:p>
        </p:txBody>
      </p:sp>
      <p:sp>
        <p:nvSpPr>
          <p:cNvPr id="8" name="Stačiakampis 7"/>
          <p:cNvSpPr/>
          <p:nvPr/>
        </p:nvSpPr>
        <p:spPr>
          <a:xfrm>
            <a:off x="201768" y="5642973"/>
            <a:ext cx="11801341" cy="954107"/>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„O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Dievas mums parodė savo meilę tuo, kad Kristus mirė už mus, kai tebebuvome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nusidėjėliai“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Rom</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5, 8).</a:t>
            </a:r>
            <a:r>
              <a:rPr lang="lt-LT" dirty="0">
                <a:solidFill>
                  <a:srgbClr val="000000"/>
                </a:solidFill>
                <a:latin typeface="Arial" panose="020B0604020202020204" pitchFamily="34" charset="0"/>
              </a:rPr>
              <a:t> </a:t>
            </a:r>
            <a:endParaRPr lang="lt-LT" dirty="0"/>
          </a:p>
        </p:txBody>
      </p:sp>
    </p:spTree>
    <p:extLst>
      <p:ext uri="{BB962C8B-B14F-4D97-AF65-F5344CB8AC3E}">
        <p14:creationId xmlns:p14="http://schemas.microsoft.com/office/powerpoint/2010/main" val="777279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savivert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145" y="244699"/>
            <a:ext cx="12161855" cy="584775"/>
          </a:xfrm>
          <a:prstGeom prst="rect">
            <a:avLst/>
          </a:prstGeom>
          <a:noFill/>
        </p:spPr>
        <p:txBody>
          <a:bodyPr wrap="none" rtlCol="0">
            <a:spAutoFit/>
          </a:bodyPr>
          <a:lstStyle/>
          <a:p>
            <a:pPr marL="457200" indent="-457200">
              <a:buFont typeface="Wingdings" panose="05000000000000000000" pitchFamily="2" charset="2"/>
              <a:buChar char="q"/>
            </a:pP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KAS AŠ ESU – </a:t>
            </a:r>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krikščioniškosios vertės </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suvokimas.</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5" name="Stačiakampis 4"/>
          <p:cNvSpPr/>
          <p:nvPr/>
        </p:nvSpPr>
        <p:spPr>
          <a:xfrm>
            <a:off x="150254" y="2877183"/>
            <a:ext cx="12041746" cy="523220"/>
          </a:xfrm>
          <a:prstGeom prst="rect">
            <a:avLst/>
          </a:prstGeom>
        </p:spPr>
        <p:txBody>
          <a:bodyPr wrap="square">
            <a:spAutoFit/>
          </a:bodyPr>
          <a:lstStyle/>
          <a:p>
            <a:r>
              <a:rPr lang="lt-LT" sz="2800" b="1" i="1" dirty="0">
                <a:solidFill>
                  <a:schemeClr val="bg1"/>
                </a:solidFill>
                <a:latin typeface="Arial" panose="020B0604020202020204" pitchFamily="34" charset="0"/>
              </a:rPr>
              <a:t> </a:t>
            </a:r>
            <a:endParaRPr lang="lt-LT" sz="2800" b="1" i="1" dirty="0">
              <a:solidFill>
                <a:schemeClr val="bg1"/>
              </a:solidFill>
            </a:endParaRPr>
          </a:p>
        </p:txBody>
      </p:sp>
      <p:sp>
        <p:nvSpPr>
          <p:cNvPr id="8" name="Stačiakampis 7"/>
          <p:cNvSpPr/>
          <p:nvPr/>
        </p:nvSpPr>
        <p:spPr>
          <a:xfrm>
            <a:off x="163132" y="2249287"/>
            <a:ext cx="11582400" cy="1384995"/>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„Mylimieji</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dabar mes esame Dievo vaikai, bet dar nepasirodė, kas būsime. Mes žinome, kad, kai Jis pasirodys, būsime panašūs į Jį, nes matysime Jį tokį, koks Jis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yra“ (1 Jn 3, 2).</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endParaRPr>
          </a:p>
        </p:txBody>
      </p:sp>
      <p:sp>
        <p:nvSpPr>
          <p:cNvPr id="9" name="Stačiakampis 8"/>
          <p:cNvSpPr/>
          <p:nvPr/>
        </p:nvSpPr>
        <p:spPr>
          <a:xfrm>
            <a:off x="124498" y="1070975"/>
            <a:ext cx="11814219" cy="954107"/>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„Taigi</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jei kas yra Kristuje, tas yra naujas kūrinys. Kas sena – praėjo, štai visa tapo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nauja“ (2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Kor</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5, 17).</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endParaRPr>
          </a:p>
        </p:txBody>
      </p:sp>
      <p:sp>
        <p:nvSpPr>
          <p:cNvPr id="10" name="Stačiakampis 9"/>
          <p:cNvSpPr/>
          <p:nvPr/>
        </p:nvSpPr>
        <p:spPr>
          <a:xfrm>
            <a:off x="214648" y="3765826"/>
            <a:ext cx="11977352" cy="1384995"/>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„O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jei esame vaikai, tai ir paveldėtojai. Dievo paveldėtojai ir Kristaus </a:t>
            </a:r>
            <a:r>
              <a:rPr lang="lt-LT" sz="2800" b="1" i="1" dirty="0" err="1">
                <a:solidFill>
                  <a:schemeClr val="bg1"/>
                </a:solidFill>
                <a:effectLst>
                  <a:outerShdw blurRad="38100" dist="38100" dir="2700000" algn="tl">
                    <a:srgbClr val="000000">
                      <a:alpha val="43137"/>
                    </a:srgbClr>
                  </a:outerShdw>
                </a:effectLst>
                <a:latin typeface="Arial" panose="020B0604020202020204" pitchFamily="34" charset="0"/>
              </a:rPr>
              <a:t>bendrapaveldėtojai</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jeigu tik su Juo kenčiame, kad su Juo būtume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pašlovinti“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Rom</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8, 17).</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endParaRPr>
          </a:p>
        </p:txBody>
      </p:sp>
      <p:sp>
        <p:nvSpPr>
          <p:cNvPr id="11" name="Stačiakampis 10"/>
          <p:cNvSpPr/>
          <p:nvPr/>
        </p:nvSpPr>
        <p:spPr>
          <a:xfrm>
            <a:off x="291920" y="5272653"/>
            <a:ext cx="10539211" cy="1384995"/>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„O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jūs esate „išrinktoji giminė, karališkoji kunigystė, šventoji tauta, ypatingi žmonės, kad skelbtumėte dorybes“ To, kuris pašaukė jus iš tamsybių į savo nuostabią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šviesą“ (1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Pt</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2, 9).</a:t>
            </a:r>
            <a:r>
              <a:rPr lang="lt-LT" dirty="0" smtClean="0">
                <a:solidFill>
                  <a:srgbClr val="000000"/>
                </a:solidFill>
                <a:latin typeface="Arial" panose="020B0604020202020204" pitchFamily="34" charset="0"/>
              </a:rPr>
              <a:t>.</a:t>
            </a:r>
            <a:endParaRPr lang="lt-LT" dirty="0"/>
          </a:p>
        </p:txBody>
      </p:sp>
    </p:spTree>
    <p:extLst>
      <p:ext uri="{BB962C8B-B14F-4D97-AF65-F5344CB8AC3E}">
        <p14:creationId xmlns:p14="http://schemas.microsoft.com/office/powerpoint/2010/main" val="632641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savivert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7570" y="270457"/>
            <a:ext cx="10672281" cy="584775"/>
          </a:xfrm>
          <a:prstGeom prst="rect">
            <a:avLst/>
          </a:prstGeom>
          <a:noFill/>
        </p:spPr>
        <p:txBody>
          <a:bodyPr wrap="none" rtlCol="0">
            <a:spAutoFit/>
          </a:bodyPr>
          <a:lstStyle/>
          <a:p>
            <a:pPr marL="457200" indent="-457200">
              <a:buFont typeface="Wingdings" panose="05000000000000000000" pitchFamily="2" charset="2"/>
              <a:buChar char="q"/>
            </a:pP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KAS AŠ ESU – </a:t>
            </a:r>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asmeninės</a:t>
            </a:r>
            <a:r>
              <a:rPr lang="lt-LT" sz="3200" b="1" u="sng"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vertės </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suvokimas.</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5" name="Stačiakampis 4"/>
          <p:cNvSpPr/>
          <p:nvPr/>
        </p:nvSpPr>
        <p:spPr>
          <a:xfrm>
            <a:off x="150254" y="2877183"/>
            <a:ext cx="12041746" cy="523220"/>
          </a:xfrm>
          <a:prstGeom prst="rect">
            <a:avLst/>
          </a:prstGeom>
        </p:spPr>
        <p:txBody>
          <a:bodyPr wrap="square">
            <a:spAutoFit/>
          </a:bodyPr>
          <a:lstStyle/>
          <a:p>
            <a:r>
              <a:rPr lang="lt-LT" sz="2800" b="1" i="1" dirty="0">
                <a:solidFill>
                  <a:schemeClr val="bg1"/>
                </a:solidFill>
                <a:latin typeface="Arial" panose="020B0604020202020204" pitchFamily="34" charset="0"/>
              </a:rPr>
              <a:t> </a:t>
            </a:r>
            <a:endParaRPr lang="lt-LT" sz="2800" b="1" i="1" dirty="0">
              <a:solidFill>
                <a:schemeClr val="bg1"/>
              </a:solidFill>
            </a:endParaRPr>
          </a:p>
        </p:txBody>
      </p:sp>
      <p:sp>
        <p:nvSpPr>
          <p:cNvPr id="8" name="Stačiakampis 7"/>
          <p:cNvSpPr/>
          <p:nvPr/>
        </p:nvSpPr>
        <p:spPr>
          <a:xfrm>
            <a:off x="163132" y="2249287"/>
            <a:ext cx="11582400" cy="523220"/>
          </a:xfrm>
          <a:prstGeom prst="rect">
            <a:avLst/>
          </a:prstGeom>
        </p:spPr>
        <p:txBody>
          <a:bodyPr wrap="square">
            <a:spAutoFit/>
          </a:bodyPr>
          <a:lstStyle/>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endParaRPr>
          </a:p>
        </p:txBody>
      </p:sp>
      <p:sp>
        <p:nvSpPr>
          <p:cNvPr id="2" name="Stačiakampis 1"/>
          <p:cNvSpPr/>
          <p:nvPr/>
        </p:nvSpPr>
        <p:spPr>
          <a:xfrm>
            <a:off x="163131" y="1028757"/>
            <a:ext cx="12174829" cy="2677656"/>
          </a:xfrm>
          <a:prstGeom prst="rect">
            <a:avLst/>
          </a:prstGeom>
        </p:spPr>
        <p:txBody>
          <a:bodyPr wrap="square">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„Viešpats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kalbėjo man, sakydamas: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„Pažinau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tave prieš tau gimstant, pašventinau tave ir paskyriau pranašu tautoms“.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Aš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atsakiau: „Ak, Viešpatie Dieve, aš nemoku kalbėti, nes esu tik vaikas“.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Bet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Viešpats man sakė: „Nesakyk: ‘Aš esu vaikas’, bet eik, pas ką tave siųsiu, ir kalbėk, ką tau liepsiu.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Nebijok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jų, nes Aš esu su tavimi ir tave išgelbėsiu, – sako Viešpats</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Jer</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 4-8).</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6" name="Stačiakampis 5"/>
          <p:cNvSpPr/>
          <p:nvPr/>
        </p:nvSpPr>
        <p:spPr>
          <a:xfrm>
            <a:off x="279042" y="3936213"/>
            <a:ext cx="11376338" cy="2677656"/>
          </a:xfrm>
          <a:prstGeom prst="rect">
            <a:avLst/>
          </a:prstGeom>
        </p:spPr>
        <p:txBody>
          <a:bodyPr wrap="square">
            <a:spAutoFit/>
          </a:bodyPr>
          <a:lstStyle/>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 visų paskiausiai, lyg ne laiku gimusiam, Jis pasirodė ir man. </a:t>
            </a:r>
          </a:p>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Juk aš esu mažiausias iš apaštalų, nevertas vadintis apaštalu, nes persekiojau Dievo bažnyčią. Bet Dievo malone esu, kas esu, ir Jo malonė man neliko bergždžia, bet aš darbavausi daug daugiau už juos visus, nors ne aš, bet Dievo malonė, esanti su manimi“ (1 </a:t>
            </a:r>
            <a:r>
              <a:rPr lang="lt-LT" sz="28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Kor</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15, 8-10).</a:t>
            </a:r>
            <a:endPar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1798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Susijęs vaizd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Stačiakampis 1"/>
          <p:cNvSpPr/>
          <p:nvPr/>
        </p:nvSpPr>
        <p:spPr>
          <a:xfrm>
            <a:off x="549499" y="455955"/>
            <a:ext cx="6096000" cy="2677656"/>
          </a:xfrm>
          <a:prstGeom prst="rect">
            <a:avLst/>
          </a:prstGeom>
        </p:spPr>
        <p:txBody>
          <a:bodyPr>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„Jėzaus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vardas – dėl tikėjimo Jo vardu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tvirtą padarė tą, kurį jūs matote ir pažįstate. Iš Jėzaus kylantis tikėjimas suteikė jam visišką sveikatą jūsų visų </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akyse“</a:t>
            </a:r>
          </a:p>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1" i="1" dirty="0" err="1" smtClean="0">
                <a:solidFill>
                  <a:schemeClr val="bg1"/>
                </a:solidFill>
                <a:effectLst>
                  <a:outerShdw blurRad="38100" dist="38100" dir="2700000" algn="tl">
                    <a:srgbClr val="000000">
                      <a:alpha val="43137"/>
                    </a:srgbClr>
                  </a:outerShdw>
                </a:effectLst>
                <a:latin typeface="Arial" panose="020B0604020202020204" pitchFamily="34" charset="0"/>
              </a:rPr>
              <a:t>Apd</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 3, 16).</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i="1"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601014" y="3511417"/>
            <a:ext cx="6096000" cy="3108543"/>
          </a:xfrm>
          <a:prstGeom prst="rect">
            <a:avLst/>
          </a:prstGeom>
        </p:spPr>
        <p:txBody>
          <a:bodyPr>
            <a:spAutoFit/>
          </a:bodyPr>
          <a:lstStyle/>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štai priėjo raupsuotasis ir, pagarbinęs Jį, sakė: „Viešpatie, </a:t>
            </a:r>
            <a:endPar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jei nori, Tu gali mane padaryti švarų“. Jėzus ištiesė ranką, </a:t>
            </a:r>
          </a:p>
          <a:p>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palietė jį ir tarė: „Noriu, būk švarus!“ Ir tuojau raupsai </a:t>
            </a:r>
          </a:p>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a:t>
            </a:r>
            <a:r>
              <a:rPr lang="lt-LT" sz="28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šnyko“ (Mt 8, 2-3). </a:t>
            </a:r>
            <a:endParaRPr lang="lt-LT"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3411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TotalTime>
  <Words>675</Words>
  <Application>Microsoft Office PowerPoint</Application>
  <PresentationFormat>Plačiaekranė</PresentationFormat>
  <Paragraphs>56</Paragraphs>
  <Slides>8</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8</vt:i4>
      </vt:variant>
    </vt:vector>
  </HeadingPairs>
  <TitlesOfParts>
    <vt:vector size="14" baseType="lpstr">
      <vt:lpstr>Arial</vt:lpstr>
      <vt:lpstr>Arial Black</vt:lpstr>
      <vt:lpstr>Calibri</vt:lpstr>
      <vt:lpstr>Calibri Light</vt:lpstr>
      <vt:lpstr>Wingdings</vt:lpstr>
      <vt:lpstr>„Office“ tema</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76</cp:revision>
  <dcterms:created xsi:type="dcterms:W3CDTF">2016-11-29T10:50:54Z</dcterms:created>
  <dcterms:modified xsi:type="dcterms:W3CDTF">2016-12-03T19:25:47Z</dcterms:modified>
</cp:coreProperties>
</file>