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smtClean="0"/>
              <a:t>Spustelėję redag. ruoš. pavad. stilių</a:t>
            </a:r>
            <a:endParaRPr lang="lt-LT"/>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C3138F00-1320-44FC-9E1B-2423AADE1D03}" type="datetimeFigureOut">
              <a:rPr lang="lt-LT" smtClean="0"/>
              <a:t>2016-10-30</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6F088B6-4DED-479F-801F-C0F5CF3F586A}" type="slidenum">
              <a:rPr lang="lt-LT" smtClean="0"/>
              <a:t>‹#›</a:t>
            </a:fld>
            <a:endParaRPr lang="lt-LT"/>
          </a:p>
        </p:txBody>
      </p:sp>
    </p:spTree>
    <p:extLst>
      <p:ext uri="{BB962C8B-B14F-4D97-AF65-F5344CB8AC3E}">
        <p14:creationId xmlns:p14="http://schemas.microsoft.com/office/powerpoint/2010/main" val="44352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C3138F00-1320-44FC-9E1B-2423AADE1D03}" type="datetimeFigureOut">
              <a:rPr lang="lt-LT" smtClean="0"/>
              <a:t>2016-10-30</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6F088B6-4DED-479F-801F-C0F5CF3F586A}" type="slidenum">
              <a:rPr lang="lt-LT" smtClean="0"/>
              <a:t>‹#›</a:t>
            </a:fld>
            <a:endParaRPr lang="lt-LT"/>
          </a:p>
        </p:txBody>
      </p:sp>
    </p:spTree>
    <p:extLst>
      <p:ext uri="{BB962C8B-B14F-4D97-AF65-F5344CB8AC3E}">
        <p14:creationId xmlns:p14="http://schemas.microsoft.com/office/powerpoint/2010/main" val="3269241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C3138F00-1320-44FC-9E1B-2423AADE1D03}" type="datetimeFigureOut">
              <a:rPr lang="lt-LT" smtClean="0"/>
              <a:t>2016-10-30</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6F088B6-4DED-479F-801F-C0F5CF3F586A}" type="slidenum">
              <a:rPr lang="lt-LT" smtClean="0"/>
              <a:t>‹#›</a:t>
            </a:fld>
            <a:endParaRPr lang="lt-LT"/>
          </a:p>
        </p:txBody>
      </p:sp>
    </p:spTree>
    <p:extLst>
      <p:ext uri="{BB962C8B-B14F-4D97-AF65-F5344CB8AC3E}">
        <p14:creationId xmlns:p14="http://schemas.microsoft.com/office/powerpoint/2010/main" val="4274857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C3138F00-1320-44FC-9E1B-2423AADE1D03}" type="datetimeFigureOut">
              <a:rPr lang="lt-LT" smtClean="0"/>
              <a:t>2016-10-30</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6F088B6-4DED-479F-801F-C0F5CF3F586A}" type="slidenum">
              <a:rPr lang="lt-LT" smtClean="0"/>
              <a:t>‹#›</a:t>
            </a:fld>
            <a:endParaRPr lang="lt-LT"/>
          </a:p>
        </p:txBody>
      </p:sp>
    </p:spTree>
    <p:extLst>
      <p:ext uri="{BB962C8B-B14F-4D97-AF65-F5344CB8AC3E}">
        <p14:creationId xmlns:p14="http://schemas.microsoft.com/office/powerpoint/2010/main" val="2929270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C3138F00-1320-44FC-9E1B-2423AADE1D03}" type="datetimeFigureOut">
              <a:rPr lang="lt-LT" smtClean="0"/>
              <a:t>2016-10-30</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46F088B6-4DED-479F-801F-C0F5CF3F586A}" type="slidenum">
              <a:rPr lang="lt-LT" smtClean="0"/>
              <a:t>‹#›</a:t>
            </a:fld>
            <a:endParaRPr lang="lt-LT"/>
          </a:p>
        </p:txBody>
      </p:sp>
    </p:spTree>
    <p:extLst>
      <p:ext uri="{BB962C8B-B14F-4D97-AF65-F5344CB8AC3E}">
        <p14:creationId xmlns:p14="http://schemas.microsoft.com/office/powerpoint/2010/main" val="2599556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838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6172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C3138F00-1320-44FC-9E1B-2423AADE1D03}" type="datetimeFigureOut">
              <a:rPr lang="lt-LT" smtClean="0"/>
              <a:t>2016-10-30</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46F088B6-4DED-479F-801F-C0F5CF3F586A}" type="slidenum">
              <a:rPr lang="lt-LT" smtClean="0"/>
              <a:t>‹#›</a:t>
            </a:fld>
            <a:endParaRPr lang="lt-LT"/>
          </a:p>
        </p:txBody>
      </p:sp>
    </p:spTree>
    <p:extLst>
      <p:ext uri="{BB962C8B-B14F-4D97-AF65-F5344CB8AC3E}">
        <p14:creationId xmlns:p14="http://schemas.microsoft.com/office/powerpoint/2010/main" val="3047270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C3138F00-1320-44FC-9E1B-2423AADE1D03}" type="datetimeFigureOut">
              <a:rPr lang="lt-LT" smtClean="0"/>
              <a:t>2016-10-30</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46F088B6-4DED-479F-801F-C0F5CF3F586A}" type="slidenum">
              <a:rPr lang="lt-LT" smtClean="0"/>
              <a:t>‹#›</a:t>
            </a:fld>
            <a:endParaRPr lang="lt-LT"/>
          </a:p>
        </p:txBody>
      </p:sp>
    </p:spTree>
    <p:extLst>
      <p:ext uri="{BB962C8B-B14F-4D97-AF65-F5344CB8AC3E}">
        <p14:creationId xmlns:p14="http://schemas.microsoft.com/office/powerpoint/2010/main" val="1006149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C3138F00-1320-44FC-9E1B-2423AADE1D03}" type="datetimeFigureOut">
              <a:rPr lang="lt-LT" smtClean="0"/>
              <a:t>2016-10-30</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46F088B6-4DED-479F-801F-C0F5CF3F586A}" type="slidenum">
              <a:rPr lang="lt-LT" smtClean="0"/>
              <a:t>‹#›</a:t>
            </a:fld>
            <a:endParaRPr lang="lt-LT"/>
          </a:p>
        </p:txBody>
      </p:sp>
    </p:spTree>
    <p:extLst>
      <p:ext uri="{BB962C8B-B14F-4D97-AF65-F5344CB8AC3E}">
        <p14:creationId xmlns:p14="http://schemas.microsoft.com/office/powerpoint/2010/main" val="173913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C3138F00-1320-44FC-9E1B-2423AADE1D03}" type="datetimeFigureOut">
              <a:rPr lang="lt-LT" smtClean="0"/>
              <a:t>2016-10-30</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46F088B6-4DED-479F-801F-C0F5CF3F586A}" type="slidenum">
              <a:rPr lang="lt-LT" smtClean="0"/>
              <a:t>‹#›</a:t>
            </a:fld>
            <a:endParaRPr lang="lt-LT"/>
          </a:p>
        </p:txBody>
      </p:sp>
    </p:spTree>
    <p:extLst>
      <p:ext uri="{BB962C8B-B14F-4D97-AF65-F5344CB8AC3E}">
        <p14:creationId xmlns:p14="http://schemas.microsoft.com/office/powerpoint/2010/main" val="1852969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C3138F00-1320-44FC-9E1B-2423AADE1D03}" type="datetimeFigureOut">
              <a:rPr lang="lt-LT" smtClean="0"/>
              <a:t>2016-10-30</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46F088B6-4DED-479F-801F-C0F5CF3F586A}" type="slidenum">
              <a:rPr lang="lt-LT" smtClean="0"/>
              <a:t>‹#›</a:t>
            </a:fld>
            <a:endParaRPr lang="lt-LT"/>
          </a:p>
        </p:txBody>
      </p:sp>
    </p:spTree>
    <p:extLst>
      <p:ext uri="{BB962C8B-B14F-4D97-AF65-F5344CB8AC3E}">
        <p14:creationId xmlns:p14="http://schemas.microsoft.com/office/powerpoint/2010/main" val="1714635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C3138F00-1320-44FC-9E1B-2423AADE1D03}" type="datetimeFigureOut">
              <a:rPr lang="lt-LT" smtClean="0"/>
              <a:t>2016-10-30</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46F088B6-4DED-479F-801F-C0F5CF3F586A}" type="slidenum">
              <a:rPr lang="lt-LT" smtClean="0"/>
              <a:t>‹#›</a:t>
            </a:fld>
            <a:endParaRPr lang="lt-LT"/>
          </a:p>
        </p:txBody>
      </p:sp>
    </p:spTree>
    <p:extLst>
      <p:ext uri="{BB962C8B-B14F-4D97-AF65-F5344CB8AC3E}">
        <p14:creationId xmlns:p14="http://schemas.microsoft.com/office/powerpoint/2010/main" val="3089848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38F00-1320-44FC-9E1B-2423AADE1D03}" type="datetimeFigureOut">
              <a:rPr lang="lt-LT" smtClean="0"/>
              <a:t>2016-10-30</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F088B6-4DED-479F-801F-C0F5CF3F586A}" type="slidenum">
              <a:rPr lang="lt-LT" smtClean="0"/>
              <a:t>‹#›</a:t>
            </a:fld>
            <a:endParaRPr lang="lt-LT"/>
          </a:p>
        </p:txBody>
      </p:sp>
    </p:spTree>
    <p:extLst>
      <p:ext uri="{BB962C8B-B14F-4D97-AF65-F5344CB8AC3E}">
        <p14:creationId xmlns:p14="http://schemas.microsoft.com/office/powerpoint/2010/main" val="3727074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009105" y="824248"/>
            <a:ext cx="7917552" cy="923330"/>
          </a:xfrm>
          <a:prstGeom prst="rect">
            <a:avLst/>
          </a:prstGeom>
          <a:noFill/>
        </p:spPr>
        <p:txBody>
          <a:bodyPr wrap="none" rtlCol="0">
            <a:spAutoFit/>
          </a:bodyPr>
          <a:lstStyle/>
          <a:p>
            <a:r>
              <a:rPr lang="lt-LT" sz="5400" b="1" dirty="0" smtClean="0">
                <a:solidFill>
                  <a:srgbClr val="FFFF00"/>
                </a:solidFill>
                <a:effectLst>
                  <a:outerShdw blurRad="38100" dist="38100" dir="2700000" algn="tl">
                    <a:srgbClr val="000000">
                      <a:alpha val="43137"/>
                    </a:srgbClr>
                  </a:outerShdw>
                </a:effectLst>
                <a:latin typeface="Arial Black" panose="020B0A04020102020204" pitchFamily="34" charset="0"/>
              </a:rPr>
              <a:t>KŪNIŠKAS ŽMOGUS</a:t>
            </a:r>
            <a:endParaRPr lang="lt-LT" sz="5400" b="1" dirty="0">
              <a:solidFill>
                <a:srgbClr val="FFFF00"/>
              </a:solidFill>
              <a:effectLst>
                <a:outerShdw blurRad="38100" dist="38100" dir="2700000" algn="tl">
                  <a:srgbClr val="000000">
                    <a:alpha val="43137"/>
                  </a:srgbClr>
                </a:outerShdw>
              </a:effectLst>
              <a:latin typeface="Arial Black" panose="020B0A04020102020204" pitchFamily="34" charset="0"/>
            </a:endParaRPr>
          </a:p>
        </p:txBody>
      </p:sp>
      <p:sp>
        <p:nvSpPr>
          <p:cNvPr id="3" name="Stačiakampis 2"/>
          <p:cNvSpPr/>
          <p:nvPr/>
        </p:nvSpPr>
        <p:spPr>
          <a:xfrm>
            <a:off x="656824" y="2512994"/>
            <a:ext cx="10740980" cy="3539430"/>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„Kurie gyvena pagal kūną, tie mąsto kūniškai, o kurie gyvena </a:t>
            </a:r>
          </a:p>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pagal Dvasią – dvasiškai. Kūniškas mąstymas – tai mirtis, o dvasiškas – gyvenimas ir ramybė. Kūniškas mąstymas priešiškas Dievui; jis nepaklūsta Dievo įstatymui ir net negali paklusti. Ir todėl gyvenantys pagal kūną negali patikti Dievui. Tačiau jūs negyvenate pagal kūną, bet pagal Dvasią, jei tik Dievo Dvasia gyvena jumyse. O kas neturi Kristaus Dvasios, tas nėra Jo“ (</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8, 5-9). </a:t>
            </a:r>
            <a:endPar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4301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81353" y="281355"/>
            <a:ext cx="10259155" cy="1077218"/>
          </a:xfrm>
          <a:prstGeom prst="rect">
            <a:avLst/>
          </a:prstGeom>
          <a:noFill/>
        </p:spPr>
        <p:txBody>
          <a:bodyPr wrap="none" rtlCol="0">
            <a:spAutoFit/>
          </a:bodyPr>
          <a:lstStyle/>
          <a:p>
            <a:pPr marL="514350" indent="-514350">
              <a:buAutoNum type="arabicPeriod"/>
            </a:pPr>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rPr>
              <a:t>Kūniškas žmogus pirmiausia tenkina savo </a:t>
            </a:r>
          </a:p>
          <a:p>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rPr>
              <a:t>fizinius poreikius.</a:t>
            </a:r>
            <a:endParaRPr lang="lt-LT" sz="3200" b="1" dirty="0">
              <a:solidFill>
                <a:srgbClr val="FFFF00"/>
              </a:solidFill>
              <a:effectLst>
                <a:outerShdw blurRad="38100" dist="38100" dir="2700000" algn="tl">
                  <a:srgbClr val="000000">
                    <a:alpha val="43137"/>
                  </a:srgbClr>
                </a:outerShdw>
              </a:effectLst>
              <a:latin typeface="Arial Black" panose="020B0A04020102020204" pitchFamily="34" charset="0"/>
            </a:endParaRPr>
          </a:p>
        </p:txBody>
      </p:sp>
      <p:sp>
        <p:nvSpPr>
          <p:cNvPr id="3" name="Stačiakampis 2"/>
          <p:cNvSpPr/>
          <p:nvPr/>
        </p:nvSpPr>
        <p:spPr>
          <a:xfrm>
            <a:off x="318867" y="1454556"/>
            <a:ext cx="11469858" cy="2246769"/>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„Todėl nesirūpinkite ir neklausinėkite: ‘Ką valgysime?’, arba: ‘Ką gersime?’, arba: ‘Kuo vilkėsime?’ Visų tų dalykų ieško pagonys. Jūsų dangiškasis Tėvas juk žino, kad viso to jums reikia. </a:t>
            </a: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Pirmiausia ieškokite Dievo karalystės ir Jo teisumo, o visa tai bus jums pridėta“ (Mt 6, 31-33). </a:t>
            </a:r>
            <a:endPar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6" name="Stačiakampis 5"/>
          <p:cNvSpPr/>
          <p:nvPr/>
        </p:nvSpPr>
        <p:spPr>
          <a:xfrm>
            <a:off x="332935" y="3932649"/>
            <a:ext cx="11469859" cy="2677656"/>
          </a:xfrm>
          <a:prstGeom prst="rect">
            <a:avLst/>
          </a:prstGeom>
        </p:spPr>
        <p:txBody>
          <a:bodyPr wrap="square">
            <a:spAutoFit/>
          </a:bodyPr>
          <a:lstStyle/>
          <a:p>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Morta rūpinosi visokiu patarnavimu ir stabtelėjusi pasiskundė: „Viešpatie, Tau nerūpi, kad sesuo palieka mane vieną patarnauti? Pasakyk jai, kad man padėtų“. Tačiau Viešpats atsakė: „Morta, Morta, tu rūpiniesi ir nerimauji dėl daugelio dalykų, o tereikia vieno. Marija išsirinko geriausiąją dalį, kuri nebus iš jos atimta“</a:t>
            </a:r>
          </a:p>
          <a:p>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lt-LT" sz="2800" b="1"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Lk</a:t>
            </a:r>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10, 40-42)</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9859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81353" y="281355"/>
            <a:ext cx="11250196" cy="1077218"/>
          </a:xfrm>
          <a:prstGeom prst="rect">
            <a:avLst/>
          </a:prstGeom>
          <a:noFill/>
        </p:spPr>
        <p:txBody>
          <a:bodyPr wrap="none" rtlCol="0">
            <a:spAutoFit/>
          </a:bodyPr>
          <a:lstStyle/>
          <a:p>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rPr>
              <a:t>2. Kūniškas žmogus pirmiausia vadovaujasi savo </a:t>
            </a:r>
          </a:p>
          <a:p>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rPr>
              <a:t>fizinius pojūčiais.</a:t>
            </a:r>
            <a:endParaRPr lang="lt-LT" sz="3200" b="1" dirty="0">
              <a:solidFill>
                <a:srgbClr val="FFFF00"/>
              </a:solidFill>
              <a:effectLst>
                <a:outerShdw blurRad="38100" dist="38100" dir="2700000" algn="tl">
                  <a:srgbClr val="000000">
                    <a:alpha val="43137"/>
                  </a:srgbClr>
                </a:outerShdw>
              </a:effectLst>
              <a:latin typeface="Arial Black" panose="020B0A04020102020204" pitchFamily="34" charset="0"/>
            </a:endParaRPr>
          </a:p>
        </p:txBody>
      </p:sp>
      <p:sp>
        <p:nvSpPr>
          <p:cNvPr id="4" name="Stačiakampis 3"/>
          <p:cNvSpPr/>
          <p:nvPr/>
        </p:nvSpPr>
        <p:spPr>
          <a:xfrm>
            <a:off x="375137" y="1548676"/>
            <a:ext cx="11230707" cy="1815882"/>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„Tad kiti mokiniai jam kalbėjo: „Mes matėme Viešpatį!“ O jis atsakė: „Jeigu aš nepamatysiu Jo rankose vinių dūrio ir neįleisiu piršto į vinių vietą, ir jeigu ranka nepaliesiu Jo šono – netikėsiu“ (Jn 20, 25). </a:t>
            </a:r>
            <a:endPar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Stačiakampis 6"/>
          <p:cNvSpPr/>
          <p:nvPr/>
        </p:nvSpPr>
        <p:spPr>
          <a:xfrm>
            <a:off x="403274" y="3625337"/>
            <a:ext cx="11343249" cy="2677656"/>
          </a:xfrm>
          <a:prstGeom prst="rect">
            <a:avLst/>
          </a:prstGeom>
        </p:spPr>
        <p:txBody>
          <a:bodyPr wrap="square">
            <a:spAutoFit/>
          </a:bodyPr>
          <a:lstStyle/>
          <a:p>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Jei su Kristumi mirėte pasaulio pradmenims, tai kodėl gi, tarsi tebegyvendami pasaulyje, pasiduodate nuostatoms („Neliesk! Neragauk! Neimk!“ – visa tai vartojama dingsta.) pagal žmonių priesakus bei doktrinas? Tiesa, tai atrodo išmintingai dėl susikurto pamaldumo, tariamo nusižeminimo ir kūno varginimo, tačiau neturi jokios vertės ir pasotina kūniškumą“ (Kol 2, 20-23).</a:t>
            </a:r>
            <a:endPar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2361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379826" y="295423"/>
            <a:ext cx="8458790" cy="1077218"/>
          </a:xfrm>
          <a:prstGeom prst="rect">
            <a:avLst/>
          </a:prstGeom>
          <a:noFill/>
        </p:spPr>
        <p:txBody>
          <a:bodyPr wrap="none" rtlCol="0">
            <a:spAutoFit/>
          </a:bodyPr>
          <a:lstStyle/>
          <a:p>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rPr>
              <a:t>3. Kūniškas žmogus pataikauja savo </a:t>
            </a:r>
          </a:p>
          <a:p>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rPr>
              <a:t>nuodėmingiems kūno geiduliams.</a:t>
            </a:r>
            <a:endParaRPr lang="lt-LT" sz="3200" b="1" dirty="0">
              <a:solidFill>
                <a:srgbClr val="FFFF00"/>
              </a:solidFill>
              <a:effectLst>
                <a:outerShdw blurRad="38100" dist="38100" dir="2700000" algn="tl">
                  <a:srgbClr val="000000">
                    <a:alpha val="43137"/>
                  </a:srgbClr>
                </a:outerShdw>
              </a:effectLst>
              <a:latin typeface="Arial Black" panose="020B0A04020102020204" pitchFamily="34" charset="0"/>
            </a:endParaRPr>
          </a:p>
        </p:txBody>
      </p:sp>
      <p:sp>
        <p:nvSpPr>
          <p:cNvPr id="3" name="Stačiakampis 2"/>
          <p:cNvSpPr/>
          <p:nvPr/>
        </p:nvSpPr>
        <p:spPr>
          <a:xfrm>
            <a:off x="389207" y="1487048"/>
            <a:ext cx="11483926" cy="2677656"/>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„Kūno darbai aiškūs – tai paleistuvavimas, ištvirkavimas, netyrumas, gašlavimas, stabmeldystė, </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burtininkavimas</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priešiškumai</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nesantaikos, pavyduliavimai, </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piktumai</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vaidai, nesutarimai, susiskaldymai, pavydai, žmogžudystės, girtavimai, orgijos ir panašūs dalykai. Įspėju jus, kaip jau esu įspėjęs, jog tie, kurie taip daro, nepaveldės Dievo karalystės“ (Gal 5, 18-21). </a:t>
            </a:r>
            <a:endPar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Stačiakampis 4"/>
          <p:cNvSpPr/>
          <p:nvPr/>
        </p:nvSpPr>
        <p:spPr>
          <a:xfrm>
            <a:off x="389206" y="4336256"/>
            <a:ext cx="11329181" cy="2246769"/>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„Todėl neleiskite nuodėmei viešpatauti jūsų mirtingame kūne, kad nepasiduotumėte jo geiduliams. Neduokite nuodėmei savo kūno narių kaip neteisumo ginklų, bet paveskite save Dievui, kaip iš numirusiųjų atgijusius, ir savo narius Jam – kaip teisumo ginklus“ (</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6, 12-13)</a:t>
            </a:r>
            <a:r>
              <a:rPr lang="lt-LT" b="0" i="0" dirty="0" smtClean="0">
                <a:solidFill>
                  <a:srgbClr val="000000"/>
                </a:solidFill>
                <a:effectLst/>
                <a:latin typeface="Arial" panose="020B0604020202020204" pitchFamily="34" charset="0"/>
              </a:rPr>
              <a:t>. </a:t>
            </a:r>
            <a:endParaRPr lang="lt-LT" dirty="0"/>
          </a:p>
        </p:txBody>
      </p:sp>
    </p:spTree>
    <p:extLst>
      <p:ext uri="{BB962C8B-B14F-4D97-AF65-F5344CB8AC3E}">
        <p14:creationId xmlns:p14="http://schemas.microsoft.com/office/powerpoint/2010/main" val="2437131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81353" y="281355"/>
            <a:ext cx="8393516" cy="584775"/>
          </a:xfrm>
          <a:prstGeom prst="rect">
            <a:avLst/>
          </a:prstGeom>
          <a:noFill/>
        </p:spPr>
        <p:txBody>
          <a:bodyPr wrap="none" rtlCol="0">
            <a:spAutoFit/>
          </a:bodyPr>
          <a:lstStyle/>
          <a:p>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rPr>
              <a:t>4. Kūniškas žmogus kupinas pavydo.</a:t>
            </a:r>
          </a:p>
        </p:txBody>
      </p:sp>
      <p:sp>
        <p:nvSpPr>
          <p:cNvPr id="3" name="Stačiakampis 2"/>
          <p:cNvSpPr/>
          <p:nvPr/>
        </p:nvSpPr>
        <p:spPr>
          <a:xfrm>
            <a:off x="332934" y="964366"/>
            <a:ext cx="11427655" cy="2677656"/>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„Aš, broliai, negalėjau kalbėti jums kaip dvasiniams, bet kaip kūniškiems, kaip kūdikiams Kristuje. Maitinau jus pienu, ne tvirtu maistu, kurio jūs negalėjote priimti. Net ir dabar negalite, nes tebesate kūniški. Jeigu tarp jūsų pavydas, nesantaika ir susiskaldymai, – argi nesate kūniški? Argi nesielgiate grynai žmogiškai?“ (1 </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Kor</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3, 1-3). </a:t>
            </a:r>
            <a:endPar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Stačiakampis 4"/>
          <p:cNvSpPr/>
          <p:nvPr/>
        </p:nvSpPr>
        <p:spPr>
          <a:xfrm>
            <a:off x="332002" y="3891448"/>
            <a:ext cx="9515746" cy="954107"/>
          </a:xfrm>
          <a:prstGeom prst="rect">
            <a:avLst/>
          </a:prstGeom>
        </p:spPr>
        <p:txBody>
          <a:bodyPr wrap="non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„Sveika širdis – kūno gyvybė, o pavydas pūdo kaulus“</a:t>
            </a:r>
          </a:p>
          <a:p>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rPr>
              <a:t>(Pat 14, 30)</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 </a:t>
            </a:r>
            <a:endParaRPr lang="lt-LT" sz="2800" b="1" dirty="0">
              <a:solidFill>
                <a:schemeClr val="bg1"/>
              </a:solidFill>
              <a:effectLst>
                <a:outerShdw blurRad="38100" dist="38100" dir="2700000" algn="tl">
                  <a:srgbClr val="000000">
                    <a:alpha val="43137"/>
                  </a:srgbClr>
                </a:outerShdw>
              </a:effectLst>
            </a:endParaRPr>
          </a:p>
        </p:txBody>
      </p:sp>
      <p:sp>
        <p:nvSpPr>
          <p:cNvPr id="6" name="Stačiakampis 5"/>
          <p:cNvSpPr/>
          <p:nvPr/>
        </p:nvSpPr>
        <p:spPr>
          <a:xfrm>
            <a:off x="375138" y="5159718"/>
            <a:ext cx="10625797" cy="954107"/>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„Kur pavydas ir savanaudiškumas, ten netvarka bei įvairūs pikti darbai“ (Jok 3, 16). </a:t>
            </a:r>
            <a:endParaRPr lang="lt-LT" sz="2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79187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81353" y="281355"/>
            <a:ext cx="8483413" cy="584775"/>
          </a:xfrm>
          <a:prstGeom prst="rect">
            <a:avLst/>
          </a:prstGeom>
          <a:noFill/>
        </p:spPr>
        <p:txBody>
          <a:bodyPr wrap="none" rtlCol="0">
            <a:spAutoFit/>
          </a:bodyPr>
          <a:lstStyle/>
          <a:p>
            <a:r>
              <a:rPr lang="lt-LT" sz="3200" b="1" dirty="0">
                <a:solidFill>
                  <a:srgbClr val="FFFF00"/>
                </a:solidFill>
                <a:effectLst>
                  <a:outerShdw blurRad="38100" dist="38100" dir="2700000" algn="tl">
                    <a:srgbClr val="000000">
                      <a:alpha val="43137"/>
                    </a:srgbClr>
                  </a:outerShdw>
                </a:effectLst>
                <a:latin typeface="Arial Black" panose="020B0A04020102020204" pitchFamily="34" charset="0"/>
              </a:rPr>
              <a:t>5</a:t>
            </a:r>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rPr>
              <a:t>. Kūniškas žmogus sėja nesantaiką.</a:t>
            </a:r>
          </a:p>
        </p:txBody>
      </p:sp>
      <p:sp>
        <p:nvSpPr>
          <p:cNvPr id="4" name="Stačiakampis 3"/>
          <p:cNvSpPr/>
          <p:nvPr/>
        </p:nvSpPr>
        <p:spPr>
          <a:xfrm>
            <a:off x="389206" y="1152602"/>
            <a:ext cx="10583594" cy="1384995"/>
          </a:xfrm>
          <a:prstGeom prst="rect">
            <a:avLst/>
          </a:prstGeom>
        </p:spPr>
        <p:txBody>
          <a:bodyPr wrap="square">
            <a:spAutoFit/>
          </a:bodyPr>
          <a:lstStyle/>
          <a:p>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rPr>
              <a:t>„N</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es tebesate kūniški. Jeigu tarp jūsų pavydas, nesantaika ir susiskaldymai, – argi nesate kūniški? Argi nesielgiate grynai žmogiškai?“ (1 </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rPr>
              <a:t>Kor</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 3, 3).</a:t>
            </a:r>
            <a:r>
              <a:rPr lang="lt-LT" b="0" i="0" dirty="0" smtClean="0">
                <a:solidFill>
                  <a:srgbClr val="000000"/>
                </a:solidFill>
                <a:effectLst/>
                <a:latin typeface="Arial" panose="020B0604020202020204" pitchFamily="34" charset="0"/>
              </a:rPr>
              <a:t> </a:t>
            </a:r>
            <a:endParaRPr lang="lt-LT" dirty="0"/>
          </a:p>
        </p:txBody>
      </p:sp>
      <p:sp>
        <p:nvSpPr>
          <p:cNvPr id="7" name="Stačiakampis 6"/>
          <p:cNvSpPr/>
          <p:nvPr/>
        </p:nvSpPr>
        <p:spPr>
          <a:xfrm>
            <a:off x="347002" y="2744430"/>
            <a:ext cx="11061895" cy="1815882"/>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„Iš kur tarp jūsų atsiranda karai ir kivirčai? Ar ne iš jūsų užgaidų, kurios nerimsta jūsų nariuose? Geidžiate ir neturite; žudote ir pavydite – ir negalite pasiekti; kovojate ir kariaujate; neturite, nes neprašote“ (Jok 4, 1-2). </a:t>
            </a:r>
            <a:endPar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Stačiakampis 8"/>
          <p:cNvSpPr/>
          <p:nvPr/>
        </p:nvSpPr>
        <p:spPr>
          <a:xfrm>
            <a:off x="361071" y="4894609"/>
            <a:ext cx="10485120" cy="1384995"/>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„Nes kūnas geidžia priešingo Dvasiai, o Dvasia – kūnui; jie vienas kitam priešingi, todėl negalite daryti visko, ko norėtumėte“ (Gal 5, 17). </a:t>
            </a:r>
            <a:endParaRPr lang="lt-LT" sz="2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69444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81353" y="281355"/>
            <a:ext cx="9573455" cy="584775"/>
          </a:xfrm>
          <a:prstGeom prst="rect">
            <a:avLst/>
          </a:prstGeom>
          <a:noFill/>
        </p:spPr>
        <p:txBody>
          <a:bodyPr wrap="none" rtlCol="0">
            <a:spAutoFit/>
          </a:bodyPr>
          <a:lstStyle/>
          <a:p>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rPr>
              <a:t>6. Kūniškas žmogus įneša </a:t>
            </a:r>
            <a:r>
              <a:rPr lang="lt-LT" sz="3200" b="1" dirty="0" err="1" smtClean="0">
                <a:solidFill>
                  <a:srgbClr val="FFFF00"/>
                </a:solidFill>
                <a:effectLst>
                  <a:outerShdw blurRad="38100" dist="38100" dir="2700000" algn="tl">
                    <a:srgbClr val="000000">
                      <a:alpha val="43137"/>
                    </a:srgbClr>
                  </a:outerShdw>
                </a:effectLst>
                <a:latin typeface="Arial Black" panose="020B0A04020102020204" pitchFamily="34" charset="0"/>
              </a:rPr>
              <a:t>susiskaldymus</a:t>
            </a:r>
            <a:r>
              <a:rPr lang="lt-LT" sz="3200" b="1" dirty="0" smtClean="0">
                <a:solidFill>
                  <a:srgbClr val="FFFF00"/>
                </a:solidFill>
                <a:effectLst>
                  <a:outerShdw blurRad="38100" dist="38100" dir="2700000" algn="tl">
                    <a:srgbClr val="000000">
                      <a:alpha val="43137"/>
                    </a:srgbClr>
                  </a:outerShdw>
                </a:effectLst>
                <a:latin typeface="Arial Black" panose="020B0A04020102020204" pitchFamily="34" charset="0"/>
              </a:rPr>
              <a:t>.</a:t>
            </a:r>
          </a:p>
        </p:txBody>
      </p:sp>
      <p:sp>
        <p:nvSpPr>
          <p:cNvPr id="4" name="Stačiakampis 3"/>
          <p:cNvSpPr/>
          <p:nvPr/>
        </p:nvSpPr>
        <p:spPr>
          <a:xfrm>
            <a:off x="318868" y="955655"/>
            <a:ext cx="10583594" cy="1815882"/>
          </a:xfrm>
          <a:prstGeom prst="rect">
            <a:avLst/>
          </a:prstGeom>
        </p:spPr>
        <p:txBody>
          <a:bodyPr wrap="square">
            <a:spAutoFit/>
          </a:bodyPr>
          <a:lstStyle/>
          <a:p>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rPr>
              <a:t>„N</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es tebesate kūniški. Jeigu tarp jūsų pavydas, nesantaika ir susiskaldymai, – argi nesate kūniški? Argi nesielgiate grynai žmogiškai?</a:t>
            </a:r>
            <a:r>
              <a:rPr lang="lt-LT" sz="2800" dirty="0"/>
              <a:t> </a:t>
            </a:r>
            <a:r>
              <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Kol vienas sako: „Aš – Pauliaus“, kitas: „Aš – </a:t>
            </a:r>
            <a:r>
              <a:rPr lang="lt-LT" sz="2800" b="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Apolo</a:t>
            </a:r>
            <a:r>
              <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argi nesate kūniški?</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(1 </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Kor</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3, 3-4). </a:t>
            </a:r>
            <a:endPar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tačiakampis 2"/>
          <p:cNvSpPr/>
          <p:nvPr/>
        </p:nvSpPr>
        <p:spPr>
          <a:xfrm>
            <a:off x="276664" y="2925133"/>
            <a:ext cx="11230708" cy="1384995"/>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 visu nuolankumu bei romumu, su ištverme pakęsdami vienas kitą meilėje, siekite išsaugoti Dvasios vienybę taikos ryšiais“ (</a:t>
            </a:r>
            <a:r>
              <a:rPr lang="lt-LT" sz="2800" b="1" dirty="0" err="1">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4, 2-3). </a:t>
            </a:r>
            <a:endPar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Stačiakampis 4"/>
          <p:cNvSpPr/>
          <p:nvPr/>
        </p:nvSpPr>
        <p:spPr>
          <a:xfrm>
            <a:off x="290732" y="4450975"/>
            <a:ext cx="11455790" cy="2246769"/>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„Aš parašiau bažnyčiai, bet mėgstantis jiems vadovauti </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Diotrefas</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nepriima mūsų. Todėl, jei atvyksiu, priminsiu jo darbus, kuriuos jis daro, skleisdamas apie mus piktas kalbas; maža to, nei pats nepriima brolių, nei kitiems, kurie norėtų priimti, neleidžia ir išmeta juos iš bažnyčios“ (3 Jn 1, 9-10). </a:t>
            </a:r>
            <a:endPar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9621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Stačiakampis 1"/>
          <p:cNvSpPr/>
          <p:nvPr/>
        </p:nvSpPr>
        <p:spPr>
          <a:xfrm>
            <a:off x="937846" y="803088"/>
            <a:ext cx="10231902" cy="2062103"/>
          </a:xfrm>
          <a:prstGeom prst="rect">
            <a:avLst/>
          </a:prstGeom>
        </p:spPr>
        <p:txBody>
          <a:bodyPr wrap="square">
            <a:spAutoFit/>
          </a:bodyPr>
          <a:lstStyle/>
          <a:p>
            <a:r>
              <a:rPr lang="lt-LT" sz="32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„Neapsigaukite! Iš Dievo nepasišaipysi. Ką žmogus sėja, tą ir pjaus. Kas sėja savo kūnui, tas iš kūno pjaus supuvimą, o kas sėja Dvasiai, tas iš Dvasios pjaus amžinąjį gyvenimą“ (Gal 6, 7-8). </a:t>
            </a:r>
            <a:endParaRPr lang="lt-LT"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tačiakampis 2"/>
          <p:cNvSpPr/>
          <p:nvPr/>
        </p:nvSpPr>
        <p:spPr>
          <a:xfrm>
            <a:off x="922986" y="3408385"/>
            <a:ext cx="10642242" cy="2062103"/>
          </a:xfrm>
          <a:prstGeom prst="rect">
            <a:avLst/>
          </a:prstGeom>
        </p:spPr>
        <p:txBody>
          <a:bodyPr wrap="square">
            <a:spAutoFit/>
          </a:bodyPr>
          <a:lstStyle/>
          <a:p>
            <a:r>
              <a:rPr lang="lt-LT" sz="32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„Ir todėl gyvenantys pagal kūną negali patikti Dievui. </a:t>
            </a:r>
            <a:r>
              <a:rPr lang="lt-LT" sz="32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lt-LT" sz="32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lt-LT" sz="32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Tačiau jūs negyvenate pagal kūną, bet pagal Dvasią, jei tik Dievo Dvasia gyvena jumyse. O kas neturi Kristaus Dvasios, tas nėra Jo“ (</a:t>
            </a:r>
            <a:r>
              <a:rPr lang="lt-LT" sz="3200" b="1" i="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t>
            </a:r>
            <a:r>
              <a:rPr lang="lt-LT" sz="32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8, 8-9). </a:t>
            </a:r>
            <a:endParaRPr lang="lt-LT" sz="3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7569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456</Words>
  <Application>Microsoft Office PowerPoint</Application>
  <PresentationFormat>Plačiaekranė</PresentationFormat>
  <Paragraphs>31</Paragraphs>
  <Slides>8</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8</vt:i4>
      </vt:variant>
    </vt:vector>
  </HeadingPairs>
  <TitlesOfParts>
    <vt:vector size="13" baseType="lpstr">
      <vt:lpstr>Arial</vt:lpstr>
      <vt:lpstr>Arial Black</vt:lpstr>
      <vt:lpstr>Calibri</vt:lpstr>
      <vt:lpstr>Calibri Light</vt:lpstr>
      <vt:lpstr>„Office“ tema</vt:lpstr>
      <vt:lpstr>„PowerPoint“ pateiktis</vt:lpstr>
      <vt:lpstr>„PowerPoint“ pateiktis</vt:lpstr>
      <vt:lpstr>„PowerPoint“ pateiktis</vt:lpstr>
      <vt:lpstr>„PowerPoint“ pateiktis</vt:lpstr>
      <vt:lpstr>„PowerPoint“ pateiktis</vt:lpstr>
      <vt:lpstr>„PowerPoint“ pateiktis</vt:lpstr>
      <vt:lpstr>„PowerPoint“ pateiktis</vt:lpstr>
      <vt:lpstr>„PowerPoint“ pateiktis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Gediminas Kapustavicius</dc:creator>
  <cp:lastModifiedBy>Gediminas Kapustavicius</cp:lastModifiedBy>
  <cp:revision>17</cp:revision>
  <dcterms:created xsi:type="dcterms:W3CDTF">2016-10-30T06:36:51Z</dcterms:created>
  <dcterms:modified xsi:type="dcterms:W3CDTF">2016-10-30T07:22:23Z</dcterms:modified>
</cp:coreProperties>
</file>